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7" r:id="rId2"/>
    <p:sldId id="343" r:id="rId3"/>
    <p:sldId id="339" r:id="rId4"/>
    <p:sldId id="342" r:id="rId5"/>
    <p:sldId id="341" r:id="rId6"/>
    <p:sldId id="337" r:id="rId7"/>
    <p:sldId id="311" r:id="rId8"/>
    <p:sldId id="334" r:id="rId9"/>
    <p:sldId id="340" r:id="rId10"/>
    <p:sldId id="321" r:id="rId11"/>
    <p:sldId id="348" r:id="rId12"/>
    <p:sldId id="350" r:id="rId13"/>
    <p:sldId id="349" r:id="rId14"/>
    <p:sldId id="355" r:id="rId15"/>
    <p:sldId id="357" r:id="rId16"/>
    <p:sldId id="356" r:id="rId17"/>
    <p:sldId id="358" r:id="rId18"/>
    <p:sldId id="359" r:id="rId19"/>
    <p:sldId id="364" r:id="rId20"/>
    <p:sldId id="279" r:id="rId21"/>
    <p:sldId id="294" r:id="rId22"/>
    <p:sldId id="370" r:id="rId23"/>
    <p:sldId id="369" r:id="rId24"/>
    <p:sldId id="368" r:id="rId25"/>
    <p:sldId id="367" r:id="rId26"/>
    <p:sldId id="366" r:id="rId27"/>
    <p:sldId id="371" r:id="rId28"/>
    <p:sldId id="365" r:id="rId29"/>
    <p:sldId id="284"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333399"/>
    <a:srgbClr val="FFCC66"/>
    <a:srgbClr val="363080"/>
    <a:srgbClr val="5850A5"/>
    <a:srgbClr val="342F61"/>
    <a:srgbClr val="463F83"/>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77" autoAdjust="0"/>
  </p:normalViewPr>
  <p:slideViewPr>
    <p:cSldViewPr>
      <p:cViewPr>
        <p:scale>
          <a:sx n="80" d="100"/>
          <a:sy n="80" d="100"/>
        </p:scale>
        <p:origin x="-1068" y="4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1806162-97FF-4D36-AB21-CAE7493FC18E}" type="slidenum">
              <a:rPr lang="en-US" altLang="en-US"/>
              <a:pPr>
                <a:defRPr/>
              </a:pPr>
              <a:t>‹#›</a:t>
            </a:fld>
            <a:endParaRPr lang="en-US" altLang="en-US"/>
          </a:p>
        </p:txBody>
      </p:sp>
    </p:spTree>
    <p:extLst>
      <p:ext uri="{BB962C8B-B14F-4D97-AF65-F5344CB8AC3E}">
        <p14:creationId xmlns:p14="http://schemas.microsoft.com/office/powerpoint/2010/main" val="420329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GB" altLang="en-US"/>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GB"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GB" alt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0BB8D93-5F13-4225-BE47-27856FDFAEF3}" type="slidenum">
              <a:rPr lang="en-GB" altLang="en-US"/>
              <a:pPr>
                <a:defRPr/>
              </a:pPr>
              <a:t>‹#›</a:t>
            </a:fld>
            <a:endParaRPr lang="en-GB" altLang="en-US"/>
          </a:p>
        </p:txBody>
      </p:sp>
    </p:spTree>
    <p:extLst>
      <p:ext uri="{BB962C8B-B14F-4D97-AF65-F5344CB8AC3E}">
        <p14:creationId xmlns:p14="http://schemas.microsoft.com/office/powerpoint/2010/main" val="3919325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DC68EC-119A-4D67-A51F-B75351B60908}" type="slidenum">
              <a:rPr lang="en-GB" altLang="en-US"/>
              <a:pPr/>
              <a:t>1</a:t>
            </a:fld>
            <a:endParaRPr lang="en-GB"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03926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58"/>
          <p:cNvSpPr>
            <a:spLocks/>
          </p:cNvSpPr>
          <p:nvPr/>
        </p:nvSpPr>
        <p:spPr bwMode="auto">
          <a:xfrm>
            <a:off x="-33338" y="-33338"/>
            <a:ext cx="9577388" cy="6818313"/>
          </a:xfrm>
          <a:custGeom>
            <a:avLst/>
            <a:gdLst>
              <a:gd name="T0" fmla="*/ 7938 w 6033"/>
              <a:gd name="T1" fmla="*/ 0 h 4295"/>
              <a:gd name="T2" fmla="*/ 9210675 w 6033"/>
              <a:gd name="T3" fmla="*/ 22225 h 4295"/>
              <a:gd name="T4" fmla="*/ 9210675 w 6033"/>
              <a:gd name="T5" fmla="*/ 6199188 h 4295"/>
              <a:gd name="T6" fmla="*/ 8042275 w 6033"/>
              <a:gd name="T7" fmla="*/ 3733800 h 4295"/>
              <a:gd name="T8" fmla="*/ 0 w 6033"/>
              <a:gd name="T9" fmla="*/ 4930775 h 4295"/>
              <a:gd name="T10" fmla="*/ 7938 w 6033"/>
              <a:gd name="T11" fmla="*/ 0 h 42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3" h="4295">
                <a:moveTo>
                  <a:pt x="5" y="0"/>
                </a:moveTo>
                <a:lnTo>
                  <a:pt x="5802" y="14"/>
                </a:lnTo>
                <a:lnTo>
                  <a:pt x="5802" y="3905"/>
                </a:lnTo>
                <a:cubicBezTo>
                  <a:pt x="5679" y="4295"/>
                  <a:pt x="6033" y="2484"/>
                  <a:pt x="5066" y="2352"/>
                </a:cubicBezTo>
                <a:cubicBezTo>
                  <a:pt x="4099" y="2221"/>
                  <a:pt x="843" y="3497"/>
                  <a:pt x="0" y="3106"/>
                </a:cubicBezTo>
                <a:lnTo>
                  <a:pt x="5" y="0"/>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grpSp>
        <p:nvGrpSpPr>
          <p:cNvPr id="5" name="Group 93"/>
          <p:cNvGrpSpPr>
            <a:grpSpLocks/>
          </p:cNvGrpSpPr>
          <p:nvPr/>
        </p:nvGrpSpPr>
        <p:grpSpPr bwMode="auto">
          <a:xfrm>
            <a:off x="6076950" y="152400"/>
            <a:ext cx="2846388" cy="3313113"/>
            <a:chOff x="3107" y="1003"/>
            <a:chExt cx="2495" cy="2903"/>
          </a:xfrm>
        </p:grpSpPr>
        <p:grpSp>
          <p:nvGrpSpPr>
            <p:cNvPr id="6" name="Group 84"/>
            <p:cNvGrpSpPr>
              <a:grpSpLocks/>
            </p:cNvGrpSpPr>
            <p:nvPr userDrawn="1"/>
          </p:nvGrpSpPr>
          <p:grpSpPr bwMode="auto">
            <a:xfrm>
              <a:off x="3107" y="2001"/>
              <a:ext cx="1905" cy="1905"/>
              <a:chOff x="1655" y="3067"/>
              <a:chExt cx="975" cy="975"/>
            </a:xfrm>
          </p:grpSpPr>
          <p:sp>
            <p:nvSpPr>
              <p:cNvPr id="13" name="AutoShape 85"/>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4" name="AutoShape 86"/>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7" name="Group 87"/>
            <p:cNvGrpSpPr>
              <a:grpSpLocks/>
            </p:cNvGrpSpPr>
            <p:nvPr userDrawn="1"/>
          </p:nvGrpSpPr>
          <p:grpSpPr bwMode="auto">
            <a:xfrm>
              <a:off x="4921" y="2228"/>
              <a:ext cx="567" cy="567"/>
              <a:chOff x="1655" y="3067"/>
              <a:chExt cx="975" cy="975"/>
            </a:xfrm>
          </p:grpSpPr>
          <p:sp>
            <p:nvSpPr>
              <p:cNvPr id="11" name="AutoShape 88"/>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2" name="AutoShape 89"/>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8" name="Group 90"/>
            <p:cNvGrpSpPr>
              <a:grpSpLocks/>
            </p:cNvGrpSpPr>
            <p:nvPr userDrawn="1"/>
          </p:nvGrpSpPr>
          <p:grpSpPr bwMode="auto">
            <a:xfrm>
              <a:off x="4309" y="1003"/>
              <a:ext cx="1293" cy="1293"/>
              <a:chOff x="1655" y="3067"/>
              <a:chExt cx="975" cy="975"/>
            </a:xfrm>
          </p:grpSpPr>
          <p:sp>
            <p:nvSpPr>
              <p:cNvPr id="9" name="AutoShape 91"/>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 name="AutoShape 92"/>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4102" name="Rectangle 6"/>
          <p:cNvSpPr>
            <a:spLocks noGrp="1" noChangeArrowheads="1"/>
          </p:cNvSpPr>
          <p:nvPr>
            <p:ph type="ctrTitle"/>
          </p:nvPr>
        </p:nvSpPr>
        <p:spPr>
          <a:xfrm>
            <a:off x="792163" y="1881188"/>
            <a:ext cx="5580062" cy="1655762"/>
          </a:xfrm>
        </p:spPr>
        <p:txBody>
          <a:bodyPr/>
          <a:lstStyle>
            <a:lvl1pPr>
              <a:defRPr/>
            </a:lvl1pPr>
          </a:lstStyle>
          <a:p>
            <a:pPr lvl="0"/>
            <a:r>
              <a:rPr lang="en-US" altLang="en-US" noProof="0" smtClean="0"/>
              <a:t>Click to edit Master title style</a:t>
            </a:r>
          </a:p>
        </p:txBody>
      </p:sp>
      <p:sp>
        <p:nvSpPr>
          <p:cNvPr id="4103" name="Rectangle 7"/>
          <p:cNvSpPr>
            <a:spLocks noGrp="1" noChangeArrowheads="1"/>
          </p:cNvSpPr>
          <p:nvPr>
            <p:ph type="subTitle" idx="1"/>
          </p:nvPr>
        </p:nvSpPr>
        <p:spPr>
          <a:xfrm>
            <a:off x="4500563" y="4689475"/>
            <a:ext cx="4319587" cy="13557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indent="0">
              <a:buFontTx/>
              <a:buNone/>
              <a:defRPr sz="2000"/>
            </a:lvl1pPr>
          </a:lstStyle>
          <a:p>
            <a:pPr lvl="0"/>
            <a:r>
              <a:rPr lang="en-US" altLang="en-US" noProof="0" smtClean="0"/>
              <a:t>Click to edit Master subtitle style</a:t>
            </a:r>
          </a:p>
        </p:txBody>
      </p:sp>
      <p:sp>
        <p:nvSpPr>
          <p:cNvPr id="15" name="Rectangle 11"/>
          <p:cNvSpPr>
            <a:spLocks noGrp="1" noChangeArrowheads="1"/>
          </p:cNvSpPr>
          <p:nvPr>
            <p:ph type="dt" sz="half" idx="10"/>
          </p:nvPr>
        </p:nvSpPr>
        <p:spPr>
          <a:xfrm>
            <a:off x="457200" y="6605588"/>
            <a:ext cx="2133600" cy="279400"/>
          </a:xfrm>
        </p:spPr>
        <p:txBody>
          <a:bodyPr/>
          <a:lstStyle>
            <a:lvl1pPr>
              <a:defRPr smtClean="0"/>
            </a:lvl1pPr>
          </a:lstStyle>
          <a:p>
            <a:pPr>
              <a:defRPr/>
            </a:pPr>
            <a:endParaRPr lang="en-US" altLang="en-US"/>
          </a:p>
        </p:txBody>
      </p:sp>
      <p:sp>
        <p:nvSpPr>
          <p:cNvPr id="16" name="Rectangle 12"/>
          <p:cNvSpPr>
            <a:spLocks noGrp="1" noChangeArrowheads="1"/>
          </p:cNvSpPr>
          <p:nvPr>
            <p:ph type="ftr" sz="quarter" idx="11"/>
          </p:nvPr>
        </p:nvSpPr>
        <p:spPr bwMode="auto">
          <a:xfrm>
            <a:off x="3124200" y="6605588"/>
            <a:ext cx="2895600" cy="27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7" name="Rectangle 13"/>
          <p:cNvSpPr>
            <a:spLocks noGrp="1" noChangeArrowheads="1"/>
          </p:cNvSpPr>
          <p:nvPr>
            <p:ph type="sldNum" sz="quarter" idx="12"/>
          </p:nvPr>
        </p:nvSpPr>
        <p:spPr>
          <a:xfrm>
            <a:off x="6877050" y="6605588"/>
            <a:ext cx="2133600" cy="279400"/>
          </a:xfrm>
        </p:spPr>
        <p:txBody>
          <a:bodyPr/>
          <a:lstStyle>
            <a:lvl1pPr>
              <a:defRPr smtClean="0"/>
            </a:lvl1pPr>
          </a:lstStyle>
          <a:p>
            <a:pPr>
              <a:defRPr/>
            </a:pPr>
            <a:fld id="{344C79CE-829D-49EA-9002-D6F3E21A1F03}" type="slidenum">
              <a:rPr lang="en-US" altLang="en-US"/>
              <a:pPr>
                <a:defRPr/>
              </a:pPr>
              <a:t>‹#›</a:t>
            </a:fld>
            <a:endParaRPr lang="en-US" altLang="en-US"/>
          </a:p>
        </p:txBody>
      </p:sp>
    </p:spTree>
    <p:extLst>
      <p:ext uri="{BB962C8B-B14F-4D97-AF65-F5344CB8AC3E}">
        <p14:creationId xmlns:p14="http://schemas.microsoft.com/office/powerpoint/2010/main" val="578918947"/>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57C98C3-23EE-4460-A84B-26B71B4E4F66}" type="slidenum">
              <a:rPr lang="en-US" altLang="en-US"/>
              <a:pPr>
                <a:defRPr/>
              </a:pPr>
              <a:t>‹#›</a:t>
            </a:fld>
            <a:endParaRPr lang="en-US" altLang="en-US"/>
          </a:p>
        </p:txBody>
      </p:sp>
    </p:spTree>
    <p:extLst>
      <p:ext uri="{BB962C8B-B14F-4D97-AF65-F5344CB8AC3E}">
        <p14:creationId xmlns:p14="http://schemas.microsoft.com/office/powerpoint/2010/main" val="411970500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88913"/>
            <a:ext cx="2071688" cy="5437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88913"/>
            <a:ext cx="6067425" cy="5437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59C17ED-E06D-4FF9-B632-4B43FE4E80A1}" type="slidenum">
              <a:rPr lang="en-US" altLang="en-US"/>
              <a:pPr>
                <a:defRPr/>
              </a:pPr>
              <a:t>‹#›</a:t>
            </a:fld>
            <a:endParaRPr lang="en-US" altLang="en-US"/>
          </a:p>
        </p:txBody>
      </p:sp>
    </p:spTree>
    <p:extLst>
      <p:ext uri="{BB962C8B-B14F-4D97-AF65-F5344CB8AC3E}">
        <p14:creationId xmlns:p14="http://schemas.microsoft.com/office/powerpoint/2010/main" val="1962342734"/>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1EADE39-D4B6-48B0-89FA-06BC594C0324}" type="slidenum">
              <a:rPr lang="en-US" altLang="en-US"/>
              <a:pPr>
                <a:defRPr/>
              </a:pPr>
              <a:t>‹#›</a:t>
            </a:fld>
            <a:endParaRPr lang="en-US" altLang="en-US"/>
          </a:p>
        </p:txBody>
      </p:sp>
    </p:spTree>
    <p:extLst>
      <p:ext uri="{BB962C8B-B14F-4D97-AF65-F5344CB8AC3E}">
        <p14:creationId xmlns:p14="http://schemas.microsoft.com/office/powerpoint/2010/main" val="316470870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275BBEA-F95F-4B59-9595-EFCE77FAA266}" type="slidenum">
              <a:rPr lang="en-US" altLang="en-US"/>
              <a:pPr>
                <a:defRPr/>
              </a:pPr>
              <a:t>‹#›</a:t>
            </a:fld>
            <a:endParaRPr lang="en-US" altLang="en-US"/>
          </a:p>
        </p:txBody>
      </p:sp>
    </p:spTree>
    <p:extLst>
      <p:ext uri="{BB962C8B-B14F-4D97-AF65-F5344CB8AC3E}">
        <p14:creationId xmlns:p14="http://schemas.microsoft.com/office/powerpoint/2010/main" val="286318679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32D4B42-94E6-4755-97CC-E880542A0C3A}" type="slidenum">
              <a:rPr lang="en-US" altLang="en-US"/>
              <a:pPr>
                <a:defRPr/>
              </a:pPr>
              <a:t>‹#›</a:t>
            </a:fld>
            <a:endParaRPr lang="en-US" altLang="en-US"/>
          </a:p>
        </p:txBody>
      </p:sp>
    </p:spTree>
    <p:extLst>
      <p:ext uri="{BB962C8B-B14F-4D97-AF65-F5344CB8AC3E}">
        <p14:creationId xmlns:p14="http://schemas.microsoft.com/office/powerpoint/2010/main" val="409366244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5F6F606-55ED-4A14-A715-3B57B184BDDC}" type="slidenum">
              <a:rPr lang="en-US" altLang="en-US"/>
              <a:pPr>
                <a:defRPr/>
              </a:pPr>
              <a:t>‹#›</a:t>
            </a:fld>
            <a:endParaRPr lang="en-US" altLang="en-US"/>
          </a:p>
        </p:txBody>
      </p:sp>
    </p:spTree>
    <p:extLst>
      <p:ext uri="{BB962C8B-B14F-4D97-AF65-F5344CB8AC3E}">
        <p14:creationId xmlns:p14="http://schemas.microsoft.com/office/powerpoint/2010/main" val="20546042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6D01538-7E94-416C-A4FF-BE09BE1A880F}" type="slidenum">
              <a:rPr lang="en-US" altLang="en-US"/>
              <a:pPr>
                <a:defRPr/>
              </a:pPr>
              <a:t>‹#›</a:t>
            </a:fld>
            <a:endParaRPr lang="en-US" altLang="en-US"/>
          </a:p>
        </p:txBody>
      </p:sp>
    </p:spTree>
    <p:extLst>
      <p:ext uri="{BB962C8B-B14F-4D97-AF65-F5344CB8AC3E}">
        <p14:creationId xmlns:p14="http://schemas.microsoft.com/office/powerpoint/2010/main" val="97270392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D14D284-FC78-44B7-A08D-3B40FC26FF6D}" type="slidenum">
              <a:rPr lang="en-US" altLang="en-US"/>
              <a:pPr>
                <a:defRPr/>
              </a:pPr>
              <a:t>‹#›</a:t>
            </a:fld>
            <a:endParaRPr lang="en-US" altLang="en-US"/>
          </a:p>
        </p:txBody>
      </p:sp>
    </p:spTree>
    <p:extLst>
      <p:ext uri="{BB962C8B-B14F-4D97-AF65-F5344CB8AC3E}">
        <p14:creationId xmlns:p14="http://schemas.microsoft.com/office/powerpoint/2010/main" val="173746266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9B3FC537-9739-4CF9-943D-E4BEF7FF9793}" type="slidenum">
              <a:rPr lang="en-US" altLang="en-US"/>
              <a:pPr>
                <a:defRPr/>
              </a:pPr>
              <a:t>‹#›</a:t>
            </a:fld>
            <a:endParaRPr lang="en-US" altLang="en-US"/>
          </a:p>
        </p:txBody>
      </p:sp>
    </p:spTree>
    <p:extLst>
      <p:ext uri="{BB962C8B-B14F-4D97-AF65-F5344CB8AC3E}">
        <p14:creationId xmlns:p14="http://schemas.microsoft.com/office/powerpoint/2010/main" val="345843643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CC1F3133-3629-4F73-82FF-63ADCCB67B90}" type="slidenum">
              <a:rPr lang="en-US" altLang="en-US"/>
              <a:pPr>
                <a:defRPr/>
              </a:pPr>
              <a:t>‹#›</a:t>
            </a:fld>
            <a:endParaRPr lang="en-US" altLang="en-US"/>
          </a:p>
        </p:txBody>
      </p:sp>
    </p:spTree>
    <p:extLst>
      <p:ext uri="{BB962C8B-B14F-4D97-AF65-F5344CB8AC3E}">
        <p14:creationId xmlns:p14="http://schemas.microsoft.com/office/powerpoint/2010/main" val="54833727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C1E6FC25-BCFA-42B0-B523-9385C81A03D5}" type="slidenum">
              <a:rPr lang="en-US" altLang="en-US"/>
              <a:pPr>
                <a:defRPr/>
              </a:pPr>
              <a:t>‹#›</a:t>
            </a:fld>
            <a:endParaRPr lang="en-US" altLang="en-US"/>
          </a:p>
        </p:txBody>
      </p:sp>
    </p:spTree>
    <p:extLst>
      <p:ext uri="{BB962C8B-B14F-4D97-AF65-F5344CB8AC3E}">
        <p14:creationId xmlns:p14="http://schemas.microsoft.com/office/powerpoint/2010/main" val="276163539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CBAF26BC-7C50-45A4-9407-C7C893B006E5}" type="slidenum">
              <a:rPr lang="en-US" altLang="en-US"/>
              <a:pPr>
                <a:defRPr/>
              </a:pPr>
              <a:t>‹#›</a:t>
            </a:fld>
            <a:endParaRPr lang="en-US" altLang="en-US"/>
          </a:p>
        </p:txBody>
      </p:sp>
    </p:spTree>
    <p:extLst>
      <p:ext uri="{BB962C8B-B14F-4D97-AF65-F5344CB8AC3E}">
        <p14:creationId xmlns:p14="http://schemas.microsoft.com/office/powerpoint/2010/main" val="349359183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05BFC44E-D56E-4FB9-A9CC-E39F706F5929}" type="slidenum">
              <a:rPr lang="en-US" altLang="en-US"/>
              <a:pPr>
                <a:defRPr/>
              </a:pPr>
              <a:t>‹#›</a:t>
            </a:fld>
            <a:endParaRPr lang="en-US" altLang="en-US"/>
          </a:p>
        </p:txBody>
      </p:sp>
    </p:spTree>
    <p:extLst>
      <p:ext uri="{BB962C8B-B14F-4D97-AF65-F5344CB8AC3E}">
        <p14:creationId xmlns:p14="http://schemas.microsoft.com/office/powerpoint/2010/main" val="423835706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112"/>
          <p:cNvSpPr>
            <a:spLocks/>
          </p:cNvSpPr>
          <p:nvPr/>
        </p:nvSpPr>
        <p:spPr bwMode="auto">
          <a:xfrm>
            <a:off x="-17463" y="6223000"/>
            <a:ext cx="9172576" cy="661988"/>
          </a:xfrm>
          <a:custGeom>
            <a:avLst/>
            <a:gdLst>
              <a:gd name="T0" fmla="*/ 9161463 w 5778"/>
              <a:gd name="T1" fmla="*/ 639763 h 417"/>
              <a:gd name="T2" fmla="*/ 6350 w 5778"/>
              <a:gd name="T3" fmla="*/ 661988 h 417"/>
              <a:gd name="T4" fmla="*/ 0 w 5778"/>
              <a:gd name="T5" fmla="*/ 38100 h 417"/>
              <a:gd name="T6" fmla="*/ 3521075 w 5778"/>
              <a:gd name="T7" fmla="*/ 431800 h 417"/>
              <a:gd name="T8" fmla="*/ 9172576 w 5778"/>
              <a:gd name="T9" fmla="*/ 144463 h 417"/>
              <a:gd name="T10" fmla="*/ 9161463 w 5778"/>
              <a:gd name="T11" fmla="*/ 639763 h 4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78" h="417">
                <a:moveTo>
                  <a:pt x="5771" y="403"/>
                </a:moveTo>
                <a:lnTo>
                  <a:pt x="4" y="417"/>
                </a:lnTo>
                <a:lnTo>
                  <a:pt x="0" y="24"/>
                </a:lnTo>
                <a:cubicBezTo>
                  <a:pt x="369" y="0"/>
                  <a:pt x="1255" y="261"/>
                  <a:pt x="2218" y="272"/>
                </a:cubicBezTo>
                <a:cubicBezTo>
                  <a:pt x="3181" y="283"/>
                  <a:pt x="5186" y="69"/>
                  <a:pt x="5778" y="91"/>
                </a:cubicBezTo>
                <a:lnTo>
                  <a:pt x="5771" y="403"/>
                </a:lnTo>
                <a:close/>
              </a:path>
            </a:pathLst>
          </a:cu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88900" dir="5400000" algn="ctr" rotWithShape="0">
                    <a:schemeClr val="bg2"/>
                  </a:outerShdw>
                </a:effectLst>
              </a14:hiddenEffects>
            </a:ext>
          </a:extLst>
        </p:spPr>
        <p:txBody>
          <a:bodyPr/>
          <a:lstStyle/>
          <a:p>
            <a:endParaRPr lang="en-GB"/>
          </a:p>
        </p:txBody>
      </p:sp>
      <p:sp>
        <p:nvSpPr>
          <p:cNvPr id="1027" name="Freeform 111"/>
          <p:cNvSpPr>
            <a:spLocks/>
          </p:cNvSpPr>
          <p:nvPr/>
        </p:nvSpPr>
        <p:spPr bwMode="auto">
          <a:xfrm>
            <a:off x="-33338" y="-44450"/>
            <a:ext cx="9580563" cy="2173288"/>
          </a:xfrm>
          <a:custGeom>
            <a:avLst/>
            <a:gdLst>
              <a:gd name="T0" fmla="*/ 7938 w 6035"/>
              <a:gd name="T1" fmla="*/ 11113 h 1369"/>
              <a:gd name="T2" fmla="*/ 9232900 w 6035"/>
              <a:gd name="T3" fmla="*/ 0 h 1369"/>
              <a:gd name="T4" fmla="*/ 9232900 w 6035"/>
              <a:gd name="T5" fmla="*/ 1982788 h 1369"/>
              <a:gd name="T6" fmla="*/ 8042275 w 6035"/>
              <a:gd name="T7" fmla="*/ 1146175 h 1369"/>
              <a:gd name="T8" fmla="*/ 0 w 6035"/>
              <a:gd name="T9" fmla="*/ 1509713 h 1369"/>
              <a:gd name="T10" fmla="*/ 7938 w 6035"/>
              <a:gd name="T11" fmla="*/ 11113 h 13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5" h="1369">
                <a:moveTo>
                  <a:pt x="5" y="7"/>
                </a:moveTo>
                <a:lnTo>
                  <a:pt x="5816" y="0"/>
                </a:lnTo>
                <a:lnTo>
                  <a:pt x="5816" y="1249"/>
                </a:lnTo>
                <a:cubicBezTo>
                  <a:pt x="5691" y="1369"/>
                  <a:pt x="6035" y="772"/>
                  <a:pt x="5066" y="722"/>
                </a:cubicBezTo>
                <a:cubicBezTo>
                  <a:pt x="4097" y="672"/>
                  <a:pt x="843" y="1070"/>
                  <a:pt x="0" y="951"/>
                </a:cubicBezTo>
                <a:lnTo>
                  <a:pt x="5" y="7"/>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sp>
        <p:nvSpPr>
          <p:cNvPr id="1028" name="Rectangle 2"/>
          <p:cNvSpPr>
            <a:spLocks noGrp="1" noChangeArrowheads="1"/>
          </p:cNvSpPr>
          <p:nvPr>
            <p:ph type="title"/>
          </p:nvPr>
        </p:nvSpPr>
        <p:spPr bwMode="auto">
          <a:xfrm>
            <a:off x="457200" y="188913"/>
            <a:ext cx="81105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 name="Rectangle 4"/>
          <p:cNvSpPr>
            <a:spLocks noGrp="1" noChangeArrowheads="1"/>
          </p:cNvSpPr>
          <p:nvPr>
            <p:ph type="dt" sz="half" idx="2"/>
          </p:nvPr>
        </p:nvSpPr>
        <p:spPr bwMode="auto">
          <a:xfrm>
            <a:off x="277813"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794500"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48FEA3D-961F-419C-94EA-34DB94B136E6}" type="slidenum">
              <a:rPr lang="en-US" altLang="en-US"/>
              <a:pPr>
                <a:defRPr/>
              </a:pPr>
              <a:t>‹#›</a:t>
            </a:fld>
            <a:endParaRPr lang="en-US" altLang="en-US"/>
          </a:p>
        </p:txBody>
      </p:sp>
      <p:grpSp>
        <p:nvGrpSpPr>
          <p:cNvPr id="1031" name="Group 122"/>
          <p:cNvGrpSpPr>
            <a:grpSpLocks/>
          </p:cNvGrpSpPr>
          <p:nvPr/>
        </p:nvGrpSpPr>
        <p:grpSpPr bwMode="auto">
          <a:xfrm>
            <a:off x="7696200" y="5192713"/>
            <a:ext cx="1236663" cy="1439862"/>
            <a:chOff x="3107" y="1003"/>
            <a:chExt cx="2495" cy="2903"/>
          </a:xfrm>
        </p:grpSpPr>
        <p:grpSp>
          <p:nvGrpSpPr>
            <p:cNvPr id="1033" name="Group 113"/>
            <p:cNvGrpSpPr>
              <a:grpSpLocks/>
            </p:cNvGrpSpPr>
            <p:nvPr userDrawn="1"/>
          </p:nvGrpSpPr>
          <p:grpSpPr bwMode="auto">
            <a:xfrm>
              <a:off x="3107" y="2001"/>
              <a:ext cx="1905" cy="1905"/>
              <a:chOff x="1655" y="3067"/>
              <a:chExt cx="975" cy="975"/>
            </a:xfrm>
          </p:grpSpPr>
          <p:sp>
            <p:nvSpPr>
              <p:cNvPr id="1040" name="AutoShape 114"/>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41" name="AutoShape 115"/>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4" name="Group 116"/>
            <p:cNvGrpSpPr>
              <a:grpSpLocks/>
            </p:cNvGrpSpPr>
            <p:nvPr userDrawn="1"/>
          </p:nvGrpSpPr>
          <p:grpSpPr bwMode="auto">
            <a:xfrm>
              <a:off x="4921" y="2228"/>
              <a:ext cx="567" cy="567"/>
              <a:chOff x="1655" y="3067"/>
              <a:chExt cx="975" cy="975"/>
            </a:xfrm>
          </p:grpSpPr>
          <p:sp>
            <p:nvSpPr>
              <p:cNvPr id="1038" name="AutoShape 117"/>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9" name="AutoShape 118"/>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619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5" name="Group 119"/>
            <p:cNvGrpSpPr>
              <a:grpSpLocks/>
            </p:cNvGrpSpPr>
            <p:nvPr userDrawn="1"/>
          </p:nvGrpSpPr>
          <p:grpSpPr bwMode="auto">
            <a:xfrm>
              <a:off x="4309" y="1003"/>
              <a:ext cx="1293" cy="1293"/>
              <a:chOff x="1655" y="3067"/>
              <a:chExt cx="975" cy="975"/>
            </a:xfrm>
          </p:grpSpPr>
          <p:sp>
            <p:nvSpPr>
              <p:cNvPr id="1036" name="AutoShape 120"/>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7" name="AutoShape 121"/>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1032" name="AutoShape 3"/>
          <p:cNvSpPr>
            <a:spLocks noGrp="1" noChangeArrowheads="1"/>
          </p:cNvSpPr>
          <p:nvPr>
            <p:ph type="body" idx="1"/>
          </p:nvPr>
        </p:nvSpPr>
        <p:spPr bwMode="auto">
          <a:xfrm>
            <a:off x="457200" y="1916113"/>
            <a:ext cx="8291513" cy="3709987"/>
          </a:xfrm>
          <a:prstGeom prst="roundRect">
            <a:avLst>
              <a:gd name="adj" fmla="val 16667"/>
            </a:avLst>
          </a:prstGeom>
          <a:solidFill>
            <a:schemeClr val="accent1">
              <a:alpha val="30196"/>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ctr" rtl="1" eaLnBrk="1" hangingPunct="1"/>
            <a:r>
              <a:rPr lang="fa-IR" altLang="en-US" sz="2400" dirty="0" smtClean="0">
                <a:cs typeface="B Koodak" pitchFamily="2" charset="-78"/>
              </a:rPr>
              <a:t>گزارش عملکرد کارشناس هماهنگ کننده ایمنی بیمار</a:t>
            </a:r>
            <a:br>
              <a:rPr lang="fa-IR" altLang="en-US" sz="2400" dirty="0" smtClean="0">
                <a:cs typeface="B Koodak" pitchFamily="2" charset="-78"/>
              </a:rPr>
            </a:br>
            <a:r>
              <a:rPr lang="fa-IR" altLang="en-US" sz="2400" dirty="0" smtClean="0">
                <a:cs typeface="B Koodak" pitchFamily="2" charset="-78"/>
              </a:rPr>
              <a:t>بیمارستان شهید بهشتی بندر انزلی</a:t>
            </a:r>
            <a:br>
              <a:rPr lang="fa-IR" altLang="en-US" sz="2400" dirty="0" smtClean="0">
                <a:cs typeface="B Koodak" pitchFamily="2" charset="-78"/>
              </a:rPr>
            </a:br>
            <a:r>
              <a:rPr lang="fa-IR" altLang="en-US" sz="2400" dirty="0" smtClean="0">
                <a:cs typeface="B Koodak" pitchFamily="2" charset="-78"/>
              </a:rPr>
              <a:t>فروردین1403</a:t>
            </a:r>
            <a:endParaRPr lang="en-US" altLang="en-US" sz="2400" dirty="0" smtClean="0">
              <a:cs typeface="B Koodak" pitchFamily="2" charset="-78"/>
            </a:endParaRPr>
          </a:p>
        </p:txBody>
      </p:sp>
      <p:sp>
        <p:nvSpPr>
          <p:cNvPr id="5123" name="Rectangle 3"/>
          <p:cNvSpPr>
            <a:spLocks noGrp="1" noChangeArrowheads="1"/>
          </p:cNvSpPr>
          <p:nvPr>
            <p:ph type="subTitle" idx="1"/>
          </p:nvPr>
        </p:nvSpPr>
        <p:spPr>
          <a:xfrm>
            <a:off x="395536" y="4941168"/>
            <a:ext cx="4319587" cy="1355725"/>
          </a:xfrm>
          <a:noFill/>
        </p:spPr>
        <p:txBody>
          <a:bodyPr/>
          <a:lstStyle/>
          <a:p>
            <a:pPr algn="ctr" eaLnBrk="1" hangingPunct="1"/>
            <a:r>
              <a:rPr lang="fa-IR" altLang="en-US" dirty="0" smtClean="0">
                <a:cs typeface="B Koodak" pitchFamily="2" charset="-78"/>
              </a:rPr>
              <a:t>طلعت غلامین</a:t>
            </a:r>
          </a:p>
          <a:p>
            <a:pPr algn="ctr" eaLnBrk="1" hangingPunct="1"/>
            <a:r>
              <a:rPr lang="fa-IR" altLang="en-US" dirty="0" smtClean="0">
                <a:cs typeface="B Koodak" pitchFamily="2" charset="-78"/>
              </a:rPr>
              <a:t>مرکز شهید بهشتی بندر انزلی</a:t>
            </a:r>
          </a:p>
          <a:p>
            <a:pPr algn="ctr" eaLnBrk="1" hangingPunct="1"/>
            <a:r>
              <a:rPr lang="fa-IR" altLang="en-US" dirty="0" smtClean="0">
                <a:cs typeface="B Koodak" pitchFamily="2" charset="-78"/>
              </a:rPr>
              <a:t>تیر1403</a:t>
            </a:r>
          </a:p>
          <a:p>
            <a:pPr algn="ctr" eaLnBrk="1" hangingPunct="1"/>
            <a:endParaRPr lang="fa-IR" altLang="en-US" dirty="0" smtClean="0">
              <a:cs typeface="B Koodak" pitchFamily="2" charset="-78"/>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476672"/>
            <a:ext cx="5688632" cy="584775"/>
          </a:xfrm>
          <a:prstGeom prst="rect">
            <a:avLst/>
          </a:prstGeom>
          <a:noFill/>
        </p:spPr>
        <p:txBody>
          <a:bodyPr wrap="square" rtlCol="0">
            <a:spAutoFit/>
          </a:bodyPr>
          <a:lstStyle/>
          <a:p>
            <a:r>
              <a:rPr lang="fa-IR" sz="3200" b="1" dirty="0" smtClean="0">
                <a:cs typeface="B Koodak" pitchFamily="2" charset="-78"/>
              </a:rPr>
              <a:t>به نام پرودگار بخشاینده مهربان </a:t>
            </a:r>
            <a:endParaRPr lang="en-US" sz="3200" b="1" dirty="0">
              <a:cs typeface="B Koodak" pitchFamily="2" charset="-78"/>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764704"/>
            <a:ext cx="6155978" cy="2149457"/>
          </a:xfrm>
        </p:spPr>
        <p:txBody>
          <a:bodyPr/>
          <a:lstStyle/>
          <a:p>
            <a:pPr algn="r"/>
            <a:r>
              <a:rPr lang="fa-IR" sz="1800" dirty="0" smtClean="0">
                <a:cs typeface="2  Davat" pitchFamily="2" charset="-78"/>
              </a:rPr>
              <a:t>ظهر روز </a:t>
            </a:r>
            <a:r>
              <a:rPr lang="fa-IR" sz="1800" dirty="0">
                <a:cs typeface="2  Davat" pitchFamily="2" charset="-78"/>
              </a:rPr>
              <a:t>25 فروردین سال1403، بازدید میدانی از بخش های جراحی مردان و زنان با حضور خانم زراندیان- مدیریت خدمات پرستاری و سوپروایزرین ایمنی، کنترل عفونت و آموزش انجام گرفت.</a:t>
            </a:r>
            <a:br>
              <a:rPr lang="fa-IR" sz="1800" dirty="0">
                <a:cs typeface="2  Davat" pitchFamily="2" charset="-78"/>
              </a:rPr>
            </a:br>
            <a:r>
              <a:rPr lang="fa-IR" sz="1800" dirty="0">
                <a:cs typeface="2  Davat" pitchFamily="2" charset="-78"/>
              </a:rPr>
              <a:t>در این بازدید به بررسی موارد زیر پرداخته شد؛</a:t>
            </a:r>
            <a:br>
              <a:rPr lang="fa-IR" sz="1800" dirty="0">
                <a:cs typeface="2  Davat" pitchFamily="2" charset="-78"/>
              </a:rPr>
            </a:br>
            <a:r>
              <a:rPr lang="fa-IR" sz="1800" dirty="0">
                <a:cs typeface="2  Davat" pitchFamily="2" charset="-78"/>
              </a:rPr>
              <a:t> ثبت گزارشات پرستاری در پرونده ها</a:t>
            </a:r>
            <a:br>
              <a:rPr lang="fa-IR" sz="1800" dirty="0">
                <a:cs typeface="2  Davat" pitchFamily="2" charset="-78"/>
              </a:rPr>
            </a:br>
            <a:r>
              <a:rPr lang="fa-IR" sz="1800" dirty="0">
                <a:cs typeface="2  Davat" pitchFamily="2" charset="-78"/>
              </a:rPr>
              <a:t>داروهای ترالی اورژانس طبق ویرایش 8</a:t>
            </a:r>
            <a:br>
              <a:rPr lang="fa-IR" sz="1800" dirty="0">
                <a:cs typeface="2  Davat" pitchFamily="2" charset="-78"/>
              </a:rPr>
            </a:br>
            <a:r>
              <a:rPr lang="fa-IR" sz="1800" dirty="0">
                <a:cs typeface="2  Davat" pitchFamily="2" charset="-78"/>
              </a:rPr>
              <a:t>نحوه چک دستور پزشک</a:t>
            </a:r>
            <a:br>
              <a:rPr lang="fa-IR" sz="1800" dirty="0">
                <a:cs typeface="2  Davat" pitchFamily="2" charset="-78"/>
              </a:rPr>
            </a:br>
            <a:r>
              <a:rPr lang="fa-IR" sz="1800" dirty="0">
                <a:cs typeface="2  Davat" pitchFamily="2" charset="-78"/>
              </a:rPr>
              <a:t>کیس متد</a:t>
            </a:r>
            <a:br>
              <a:rPr lang="fa-IR" sz="1800" dirty="0">
                <a:cs typeface="2  Davat" pitchFamily="2" charset="-78"/>
              </a:rPr>
            </a:br>
            <a:r>
              <a:rPr lang="fa-IR" sz="1800" dirty="0">
                <a:cs typeface="2  Davat" pitchFamily="2" charset="-78"/>
              </a:rPr>
              <a:t>نحوه چینش پرسنل حین احیاء</a:t>
            </a:r>
            <a:br>
              <a:rPr lang="fa-IR" sz="1800" dirty="0">
                <a:cs typeface="2  Davat" pitchFamily="2" charset="-78"/>
              </a:rPr>
            </a:br>
            <a:r>
              <a:rPr lang="fa-IR" sz="1800" dirty="0">
                <a:cs typeface="2  Davat" pitchFamily="2" charset="-78"/>
              </a:rPr>
              <a:t>رضایتمندی بیماران از برخورد پرسنل</a:t>
            </a:r>
            <a:br>
              <a:rPr lang="fa-IR" sz="1800" dirty="0">
                <a:cs typeface="2  Davat" pitchFamily="2" charset="-78"/>
              </a:rPr>
            </a:br>
            <a:r>
              <a:rPr lang="fa-IR" sz="1800" dirty="0">
                <a:cs typeface="2  Davat" pitchFamily="2" charset="-78"/>
              </a:rPr>
              <a:t>شناسایی فعال</a:t>
            </a:r>
            <a:br>
              <a:rPr lang="fa-IR" sz="1800" dirty="0">
                <a:cs typeface="2  Davat" pitchFamily="2" charset="-78"/>
              </a:rPr>
            </a:br>
            <a:r>
              <a:rPr lang="fa-IR" sz="1800" dirty="0">
                <a:cs typeface="2  Davat" pitchFamily="2" charset="-78"/>
              </a:rPr>
              <a:t>دستبند شناسایی </a:t>
            </a:r>
            <a:endParaRPr lang="en-US" sz="1800" dirty="0">
              <a:cs typeface="2  Davat"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77"/>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 y="3339386"/>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618083"/>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147"/>
            <a:ext cx="4185593" cy="1728266"/>
          </a:xfrm>
        </p:spPr>
        <p:txBody>
          <a:bodyPr/>
          <a:lstStyle/>
          <a:p>
            <a:pPr algn="r"/>
            <a:r>
              <a:rPr lang="fa-IR" sz="1600" dirty="0">
                <a:cs typeface="B Davat" pitchFamily="2" charset="-78"/>
              </a:rPr>
              <a:t>ظهر روز 21 فروردین سال جاری، بازدید میدانی از بخش </a:t>
            </a:r>
            <a:r>
              <a:rPr lang="fa-IR" sz="1600" dirty="0" smtClean="0">
                <a:cs typeface="B Davat" pitchFamily="2" charset="-78"/>
              </a:rPr>
              <a:t>اورژانس </a:t>
            </a:r>
            <a:r>
              <a:rPr lang="fa-IR" sz="1600" dirty="0">
                <a:cs typeface="B Davat" pitchFamily="2" charset="-78"/>
              </a:rPr>
              <a:t>با حضور دکتر رفیعی- سرپرست ریاست بیمارستان و مسئولین بیمارستان انجام گرفت</a:t>
            </a:r>
            <a:r>
              <a:rPr lang="fa-IR" sz="1600" dirty="0" smtClean="0">
                <a:cs typeface="B Davat" pitchFamily="2" charset="-78"/>
              </a:rPr>
              <a:t>.</a:t>
            </a:r>
            <a:r>
              <a:rPr lang="fa-IR" sz="1600" dirty="0">
                <a:cs typeface="B Davat" pitchFamily="2" charset="-78"/>
              </a:rPr>
              <a:t/>
            </a:r>
            <a:br>
              <a:rPr lang="fa-IR" sz="1600" dirty="0">
                <a:cs typeface="B Davat" pitchFamily="2" charset="-78"/>
              </a:rPr>
            </a:br>
            <a:r>
              <a:rPr lang="fa-IR" sz="1600" dirty="0">
                <a:cs typeface="B Davat" pitchFamily="2" charset="-78"/>
              </a:rPr>
              <a:t>همچنین در بازدید از بخش اورژانس و پروژه عمرانی این بخش ، به بررسی کمبودها از قبیل نیروی انسانی، تجهیزات و... پرداخته شد.</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7"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4273280"/>
            <a:ext cx="5238750" cy="2539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50" y="4557599"/>
            <a:ext cx="385151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 y="759072"/>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00" y="2286000"/>
            <a:ext cx="566126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1851" y="2420888"/>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60052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28" y="980728"/>
            <a:ext cx="8110538" cy="792162"/>
          </a:xfrm>
        </p:spPr>
        <p:txBody>
          <a:bodyPr/>
          <a:lstStyle/>
          <a:p>
            <a:pPr algn="r"/>
            <a:r>
              <a:rPr lang="fa-IR" sz="1800" dirty="0" smtClean="0">
                <a:cs typeface="2  Davat" pitchFamily="2" charset="-78"/>
              </a:rPr>
              <a:t>ظهر روز </a:t>
            </a:r>
            <a:r>
              <a:rPr lang="fa-IR" sz="1800" dirty="0">
                <a:cs typeface="2  Davat" pitchFamily="2" charset="-78"/>
              </a:rPr>
              <a:t>21 فروردین سال جاری، بازدید میدانی از بخش </a:t>
            </a:r>
            <a:r>
              <a:rPr lang="fa-IR" sz="1800" dirty="0" smtClean="0">
                <a:cs typeface="2  Davat" pitchFamily="2" charset="-78"/>
              </a:rPr>
              <a:t>آشپزخانه </a:t>
            </a:r>
            <a:r>
              <a:rPr lang="fa-IR" sz="1800" dirty="0">
                <a:cs typeface="2  Davat" pitchFamily="2" charset="-78"/>
              </a:rPr>
              <a:t>با حضور دکتر رفیعی- سرپرست ریاست بیمارستان و مسئولین بیمارستان انجام گرفت.</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بازدید از آشپزخانه به بررسی مشکلات و چالش های مربوط به موجودی انبار غذایی، یخچال ها، برآورد هزینه تهیه غذای پرسنل و دانشجویان و کمبود نیروی انسانی پرداخته شد.</a:t>
            </a:r>
            <a:br>
              <a:rPr lang="fa-IR" sz="1800" dirty="0">
                <a:cs typeface="2  Davat" pitchFamily="2" charset="-78"/>
              </a:rPr>
            </a:br>
            <a:r>
              <a:rPr lang="fa-IR" sz="1800" dirty="0">
                <a:cs typeface="2  Davat" pitchFamily="2" charset="-78"/>
              </a:rPr>
              <a:t/>
            </a:r>
            <a:br>
              <a:rPr lang="fa-IR" sz="1800" dirty="0">
                <a:cs typeface="2  Davat" pitchFamily="2" charset="-78"/>
              </a:rPr>
            </a:br>
            <a:endParaRPr lang="fa-IR" sz="1800" dirty="0">
              <a:cs typeface="2  Davat" pitchFamily="2" charset="-78"/>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922" y="2564904"/>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629053"/>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20694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03" y="836712"/>
            <a:ext cx="8110538" cy="792162"/>
          </a:xfrm>
        </p:spPr>
        <p:txBody>
          <a:bodyPr/>
          <a:lstStyle/>
          <a:p>
            <a:pPr algn="r"/>
            <a:r>
              <a:rPr lang="fa-IR" sz="1800" dirty="0" smtClean="0">
                <a:cs typeface="2  Davat" pitchFamily="2" charset="-78"/>
              </a:rPr>
              <a:t>ظهر روز </a:t>
            </a:r>
            <a:r>
              <a:rPr lang="fa-IR" sz="1800" dirty="0">
                <a:cs typeface="2  Davat" pitchFamily="2" charset="-78"/>
              </a:rPr>
              <a:t>پنجم اردیبهشت سال جاری، کمیته انتقال خون با حضور دکتر رفیعی- سرپرست بیمارستان، دکتر الهام جاوید فر– مسئول فنی آزمایشگاه و اعضاء در دفتر ریاست این مرکز برگزار گردید.</a:t>
            </a:r>
            <a:br>
              <a:rPr lang="fa-IR" sz="1800" dirty="0">
                <a:cs typeface="2  Davat" pitchFamily="2" charset="-78"/>
              </a:rPr>
            </a:br>
            <a:r>
              <a:rPr lang="fa-IR" sz="1800" dirty="0">
                <a:cs typeface="2  Davat" pitchFamily="2" charset="-78"/>
              </a:rPr>
              <a:t>در ابتدای این جلسه دکتر جاوید فر به مرور مصوبات جلسه قبل و ارائه گزارش بازدید اخیر بانک خون پرداخت. مصوبات انجام نشده مورد بحث و بررسی قرار گرفت و تصمیمات لازم در خصوص اجرا با رعایت اولویت بندی اتخاذ گردید.</a:t>
            </a:r>
            <a:br>
              <a:rPr lang="fa-IR" sz="1800" dirty="0">
                <a:cs typeface="2  Davat" pitchFamily="2" charset="-78"/>
              </a:rPr>
            </a:br>
            <a:r>
              <a:rPr lang="fa-IR" sz="1800" dirty="0">
                <a:cs typeface="2  Davat" pitchFamily="2" charset="-78"/>
              </a:rPr>
              <a:t>همچنین خانم غلامین- مسئول هموویژلانس بیمارستان ضمن ارائه شاخص های هموویژلانس آزمایشگاه بیمارستان، به بررسی مشکلات و چالش ها با حضور اعضاء  پرداخت.</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 y="263624"/>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 y="4589445"/>
            <a:ext cx="420799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572000"/>
            <a:ext cx="493204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03445"/>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25343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1" y="689720"/>
            <a:ext cx="8110538" cy="792162"/>
          </a:xfrm>
        </p:spPr>
        <p:txBody>
          <a:bodyPr/>
          <a:lstStyle/>
          <a:p>
            <a:pPr algn="r"/>
            <a:r>
              <a:rPr lang="en-US" sz="1800" dirty="0" smtClean="0">
                <a:cs typeface="2  Davat" pitchFamily="2" charset="-78"/>
              </a:rPr>
              <a:t> </a:t>
            </a:r>
            <a:r>
              <a:rPr lang="fa-IR" sz="1800" dirty="0" smtClean="0">
                <a:cs typeface="2  Davat" pitchFamily="2" charset="-78"/>
              </a:rPr>
              <a:t>ظهر روز </a:t>
            </a:r>
            <a:r>
              <a:rPr lang="fa-IR" sz="1800" dirty="0">
                <a:cs typeface="2  Davat" pitchFamily="2" charset="-78"/>
              </a:rPr>
              <a:t>چهارم اردیبهشت </a:t>
            </a:r>
            <a:r>
              <a:rPr lang="fa-IR" sz="1800" dirty="0" smtClean="0">
                <a:cs typeface="2  Davat" pitchFamily="2" charset="-78"/>
              </a:rPr>
              <a:t>سال1403،با حضور خانم زراندیان  و سوپر وایزرین بالینی  بازدید </a:t>
            </a:r>
            <a:r>
              <a:rPr lang="fa-IR" sz="1800" dirty="0">
                <a:cs typeface="2  Davat" pitchFamily="2" charset="-78"/>
              </a:rPr>
              <a:t>میدانی از بخش </a:t>
            </a:r>
            <a:r>
              <a:rPr lang="fa-IR" sz="1800" dirty="0" smtClean="0">
                <a:cs typeface="2  Davat" pitchFamily="2" charset="-78"/>
              </a:rPr>
              <a:t>های آی سی یو و سی سی یو و زایشگاه انجام شد :.</a:t>
            </a:r>
            <a:r>
              <a:rPr lang="fa-IR" sz="1800" dirty="0">
                <a:cs typeface="2  Davat" pitchFamily="2" charset="-78"/>
              </a:rPr>
              <a:t/>
            </a:r>
            <a:br>
              <a:rPr lang="fa-IR" sz="1800" dirty="0">
                <a:cs typeface="2  Davat" pitchFamily="2" charset="-78"/>
              </a:rPr>
            </a:br>
            <a:r>
              <a:rPr lang="fa-IR" sz="1800" dirty="0">
                <a:cs typeface="2  Davat" pitchFamily="2" charset="-78"/>
              </a:rPr>
              <a:t>در این بازدید به بررسی موارد زیر پرداخته شد؛</a:t>
            </a:r>
            <a:br>
              <a:rPr lang="fa-IR" sz="1800" dirty="0">
                <a:cs typeface="2  Davat" pitchFamily="2" charset="-78"/>
              </a:rPr>
            </a:br>
            <a:r>
              <a:rPr lang="fa-IR" sz="1800" dirty="0">
                <a:cs typeface="2  Davat" pitchFamily="2" charset="-78"/>
              </a:rPr>
              <a:t>ایمنی بیمار</a:t>
            </a:r>
            <a:br>
              <a:rPr lang="fa-IR" sz="1800" dirty="0">
                <a:cs typeface="2  Davat" pitchFamily="2" charset="-78"/>
              </a:rPr>
            </a:br>
            <a:r>
              <a:rPr lang="fa-IR" sz="1800" dirty="0">
                <a:cs typeface="2  Davat" pitchFamily="2" charset="-78"/>
              </a:rPr>
              <a:t>بررسی </a:t>
            </a:r>
            <a:r>
              <a:rPr lang="fa-IR" sz="1800" dirty="0" smtClean="0">
                <a:cs typeface="2  Davat" pitchFamily="2" charset="-78"/>
              </a:rPr>
              <a:t>پیامدی </a:t>
            </a:r>
            <a:r>
              <a:rPr lang="fa-IR" sz="1800" dirty="0">
                <a:cs typeface="2  Davat" pitchFamily="2" charset="-78"/>
              </a:rPr>
              <a:t>سنجه های اعتباربخشی</a:t>
            </a:r>
            <a:br>
              <a:rPr lang="fa-IR" sz="1800" dirty="0">
                <a:cs typeface="2  Davat" pitchFamily="2" charset="-78"/>
              </a:rPr>
            </a:br>
            <a:r>
              <a:rPr lang="fa-IR" sz="1800" dirty="0">
                <a:cs typeface="2  Davat" pitchFamily="2" charset="-78"/>
              </a:rPr>
              <a:t>آموزش پرسنلی و آموزش بیمار</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544967"/>
            <a:ext cx="493204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 y="4572000"/>
            <a:ext cx="420673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42095"/>
            <a:ext cx="3320480" cy="24028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142095"/>
            <a:ext cx="3429000" cy="24028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470" y="2142095"/>
            <a:ext cx="3429000" cy="24028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99814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535" y="761728"/>
            <a:ext cx="8110538" cy="792162"/>
          </a:xfrm>
        </p:spPr>
        <p:txBody>
          <a:bodyPr/>
          <a:lstStyle/>
          <a:p>
            <a:pPr algn="r"/>
            <a:r>
              <a:rPr lang="fa-IR" sz="1600" dirty="0">
                <a:cs typeface="2  Davat" pitchFamily="2" charset="-78"/>
              </a:rPr>
              <a:t/>
            </a:r>
            <a:br>
              <a:rPr lang="fa-IR" sz="1600" dirty="0">
                <a:cs typeface="2  Davat" pitchFamily="2" charset="-78"/>
              </a:rPr>
            </a:br>
            <a:r>
              <a:rPr lang="fa-IR" sz="1600" dirty="0" smtClean="0">
                <a:cs typeface="2  Davat" pitchFamily="2" charset="-78"/>
              </a:rPr>
              <a:t>رئوز 17 اردیبهشت  کلاس </a:t>
            </a:r>
            <a:r>
              <a:rPr lang="fa-IR" sz="1600" dirty="0">
                <a:cs typeface="2  Davat" pitchFamily="2" charset="-78"/>
              </a:rPr>
              <a:t>های توجیهی برای پرسنل جدید به منظور </a:t>
            </a:r>
            <a:r>
              <a:rPr lang="fa-IR" sz="1600" dirty="0" smtClean="0">
                <a:cs typeface="2  Davat" pitchFamily="2" charset="-78"/>
              </a:rPr>
              <a:t>اشنایی </a:t>
            </a:r>
            <a:r>
              <a:rPr lang="fa-IR" sz="1600" dirty="0">
                <a:cs typeface="2  Davat" pitchFamily="2" charset="-78"/>
              </a:rPr>
              <a:t>بیشتر کارکنان جدیدالورود با استانداردهای اعتباربخشی، دستورالعمل های ابلاغی وزارت بهداشت و بهبود عملکرد پرسنل در دفتر خدمات پرستاری این مرکز برای  پرسنل اتاق عمل، پرستار و فوریت های پزشکی برگزار گردید.</a:t>
            </a:r>
            <a:br>
              <a:rPr lang="fa-IR" sz="1600" dirty="0">
                <a:cs typeface="2  Davat" pitchFamily="2" charset="-78"/>
              </a:rPr>
            </a:br>
            <a:r>
              <a:rPr lang="fa-IR" sz="1600" dirty="0">
                <a:cs typeface="2  Davat" pitchFamily="2" charset="-78"/>
              </a:rPr>
              <a:t>لازم به ذکر است؛ این کلاس توجیهی جهت پرسنل جدیدالورود و با هدف آشنایی با سازمان، قوانین و مقررات حاکم بر بیمارستان، اصول و استانداردهای  ایمنی بیمار، پیشگیری و کنترل عفونت، بهداشت حرفه ای، مدیریت بحران، بهداشت محیط و... تشکیل می گردد.</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2" y="4149080"/>
            <a:ext cx="4439546" cy="27581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572000"/>
            <a:ext cx="465313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8" y="2132856"/>
            <a:ext cx="447010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13518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96752"/>
            <a:ext cx="8110538" cy="792162"/>
          </a:xfrm>
        </p:spPr>
        <p:txBody>
          <a:bodyPr/>
          <a:lstStyle/>
          <a:p>
            <a:pPr algn="r"/>
            <a:r>
              <a:rPr lang="fa-IR" sz="2000" dirty="0" smtClean="0">
                <a:cs typeface="2  Davat" pitchFamily="2" charset="-78"/>
              </a:rPr>
              <a:t>صبح روز </a:t>
            </a:r>
            <a:r>
              <a:rPr lang="fa-IR" sz="2000" dirty="0">
                <a:cs typeface="2  Davat" pitchFamily="2" charset="-78"/>
              </a:rPr>
              <a:t>یکم اردیبهشت سال1403، بازدید میدانی از داروخانه سرپایی بیمارستان با حضور دکتر رفیعی- سرپرست ریاست بیمارستان و مسئولین بیمارستان انجام گرفت.</a:t>
            </a:r>
            <a:br>
              <a:rPr lang="fa-IR" sz="2000" dirty="0">
                <a:cs typeface="2  Davat" pitchFamily="2" charset="-78"/>
              </a:rPr>
            </a:br>
            <a:r>
              <a:rPr lang="fa-IR" sz="2000" dirty="0">
                <a:cs typeface="2  Davat" pitchFamily="2" charset="-78"/>
              </a:rPr>
              <a:t>در این بازدید که درراستای ارزیابی عملکرد داروخانه در زمینه نحوه ارائه خدمات دارویی و  ارتقاء خدمات دارویی و بهره وری صورت گرفته بود، به بررسی مشکلات و کمبودها نیز پرداخته شد.</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9548"/>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813911"/>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1412776"/>
            <a:ext cx="4654154" cy="792162"/>
          </a:xfrm>
        </p:spPr>
        <p:txBody>
          <a:bodyPr/>
          <a:lstStyle/>
          <a:p>
            <a:pPr algn="r"/>
            <a:r>
              <a:rPr lang="fa-IR" sz="1400" dirty="0" smtClean="0">
                <a:cs typeface="2  Davat" pitchFamily="2" charset="-78"/>
              </a:rPr>
              <a:t>ظهر روز </a:t>
            </a:r>
            <a:r>
              <a:rPr lang="fa-IR" sz="1400" dirty="0">
                <a:cs typeface="2  Davat" pitchFamily="2" charset="-78"/>
              </a:rPr>
              <a:t>16 اردیبهشت سال 1403، اولین جلسه کمیته بحران و بلایا با حضور دکتر رفیعی- سرپرست بیمارستان و اعضاء، باهدف مشخص کردن خطرات داخلی بیمارستان و بررسی مشکلات در هنگام بحران در دفتر ریاست این مرکز برگزار گردید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در ابتدای این جلسه خانم غلامین- دبیر کمیته مدیریت خطر حوادث و بلایا ضمن ارائه گزارشی از اجرای کامل مصوبات جلسه قبل، به بیان توضیحاتی درباره ارزیابی عوامل خطر آفرین، کدهای بحران، نحوه تریاژ و درجه بندی مصدومین اعزامی به بیمارستان، نیروی انسانی در زمان بحران، شناسایی مکان های خطر آفرین، نتایج ارزیابی ایمنی بیمارستان و...پرداخت</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در ادامه به بررسی چارت سامانه فرماندهی حوادث بیمارستانی و شرح وظایف هر کدام از اعضای این کمیته پرداخته شد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هر یک از اعضاء به بیان مشکلات پرداختند که برای مرتفع نمودن مسائل مربوطه در هنگام بحران، راه حل های خود را ارائه دادند و با حضور اعضاء مصوبات لازم در جهت حل مشکلات صادر گردید.</a:t>
            </a:r>
            <a:br>
              <a:rPr lang="fa-IR" sz="1400" dirty="0">
                <a:cs typeface="2  Davat" pitchFamily="2" charset="-78"/>
              </a:rPr>
            </a:br>
            <a:r>
              <a:rPr lang="fa-IR" sz="1400" dirty="0">
                <a:cs typeface="2  Davat" pitchFamily="2" charset="-78"/>
              </a:rPr>
              <a:t/>
            </a:r>
            <a:br>
              <a:rPr lang="fa-IR" sz="1400" dirty="0">
                <a:cs typeface="2  Davat" pitchFamily="2" charset="-78"/>
              </a:rPr>
            </a:br>
            <a:r>
              <a:rPr lang="fa-IR" sz="1400" dirty="0">
                <a:cs typeface="2  Davat" pitchFamily="2" charset="-78"/>
              </a:rPr>
              <a:t>شایان ذکر است، کمیته مدیریت خطر حوادث و بلایا، با هدف آماده سازی بیمارستان برای مقابله با بحران های ناخواسته و مدیریت آن به منظور کاهش عوارض و تبعات ناشی از آن تشکیل می گردد</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2" y="4077072"/>
            <a:ext cx="4344452" cy="2780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077072"/>
            <a:ext cx="4644008" cy="2780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761728"/>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636912"/>
            <a:ext cx="3429000" cy="18722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202151"/>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0768"/>
            <a:ext cx="8110538" cy="792162"/>
          </a:xfrm>
        </p:spPr>
        <p:txBody>
          <a:bodyPr/>
          <a:lstStyle/>
          <a:p>
            <a:pPr algn="r"/>
            <a:r>
              <a:rPr lang="fa-IR" sz="2000" dirty="0" smtClean="0">
                <a:cs typeface="2  Davat" pitchFamily="2" charset="-78"/>
              </a:rPr>
              <a:t>ظهر روز </a:t>
            </a:r>
            <a:r>
              <a:rPr lang="fa-IR" sz="2000" dirty="0">
                <a:cs typeface="2  Davat" pitchFamily="2" charset="-78"/>
              </a:rPr>
              <a:t>13 اردیبهشت سال 1403، بازدید بازدید میدانی از داروخانه سرپایی بیمارستان با حضور خانم زراندیان- مدیریت خدمات پرستاری ، خانم دکتر محمدی- مسئول فنی داروخانه سرپایی و سوپروایزرایمنی انجام گرفت.</a:t>
            </a:r>
            <a:br>
              <a:rPr lang="fa-IR" sz="2000" dirty="0">
                <a:cs typeface="2  Davat" pitchFamily="2" charset="-78"/>
              </a:rPr>
            </a:br>
            <a:r>
              <a:rPr lang="fa-IR" sz="2000" dirty="0">
                <a:cs typeface="2  Davat" pitchFamily="2" charset="-78"/>
              </a:rPr>
              <a:t>در این بازدید به بررسی موارد زیر پرداخته شد؛</a:t>
            </a:r>
            <a:br>
              <a:rPr lang="fa-IR" sz="2000" dirty="0">
                <a:cs typeface="2  Davat" pitchFamily="2" charset="-78"/>
              </a:rPr>
            </a:br>
            <a:r>
              <a:rPr lang="fa-IR" sz="2000" dirty="0">
                <a:cs typeface="2  Davat" pitchFamily="2" charset="-78"/>
              </a:rPr>
              <a:t>- نحوه انبارگردانبی</a:t>
            </a:r>
            <a:br>
              <a:rPr lang="fa-IR" sz="2000" dirty="0">
                <a:cs typeface="2  Davat" pitchFamily="2" charset="-78"/>
              </a:rPr>
            </a:br>
            <a:r>
              <a:rPr lang="fa-IR" sz="2000" dirty="0">
                <a:cs typeface="2  Davat" pitchFamily="2" charset="-78"/>
              </a:rPr>
              <a:t>- چینش داروها</a:t>
            </a:r>
            <a:br>
              <a:rPr lang="fa-IR" sz="2000" dirty="0">
                <a:cs typeface="2  Davat" pitchFamily="2" charset="-78"/>
              </a:rPr>
            </a:br>
            <a:r>
              <a:rPr lang="fa-IR" sz="2000" dirty="0">
                <a:cs typeface="2  Davat" pitchFamily="2" charset="-78"/>
              </a:rPr>
              <a:t>- یخچال های دارویی</a:t>
            </a:r>
            <a:br>
              <a:rPr lang="fa-IR" sz="2000" dirty="0">
                <a:cs typeface="2  Davat" pitchFamily="2" charset="-78"/>
              </a:rPr>
            </a:br>
            <a:r>
              <a:rPr lang="fa-IR" sz="2000" dirty="0">
                <a:cs typeface="2  Davat" pitchFamily="2" charset="-78"/>
              </a:rPr>
              <a:t>- نحوه ارائه خدمات دارویی</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05" y="3380304"/>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0770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899" y="1412776"/>
            <a:ext cx="8110538" cy="792162"/>
          </a:xfrm>
        </p:spPr>
        <p:txBody>
          <a:bodyPr/>
          <a:lstStyle/>
          <a:p>
            <a:pPr algn="r"/>
            <a:r>
              <a:rPr lang="fa-IR" sz="1800" dirty="0" smtClean="0">
                <a:cs typeface="2  Davat" pitchFamily="2" charset="-78"/>
              </a:rPr>
              <a:t>صبح </a:t>
            </a:r>
            <a:r>
              <a:rPr lang="fa-IR" sz="1800" dirty="0">
                <a:cs typeface="2  Davat" pitchFamily="2" charset="-78"/>
              </a:rPr>
              <a:t>امروز نهم اردیبهشت سال 1403، بازدید میدانی از بخش رادیولوژی </a:t>
            </a:r>
            <a:r>
              <a:rPr lang="fa-IR" sz="1800" dirty="0" smtClean="0">
                <a:cs typeface="2  Davat" pitchFamily="2" charset="-78"/>
              </a:rPr>
              <a:t>با </a:t>
            </a:r>
            <a:r>
              <a:rPr lang="fa-IR" sz="1800" dirty="0">
                <a:cs typeface="2  Davat" pitchFamily="2" charset="-78"/>
              </a:rPr>
              <a:t>حضور خانم زراندیان- مدیریت خدمات پرستاری و سوپروایزرین ایمنی و آموزش ( خانم ها غلامین و کاظمی) انجام گرفت.</a:t>
            </a:r>
            <a:br>
              <a:rPr lang="fa-IR" sz="1800" dirty="0">
                <a:cs typeface="2  Davat" pitchFamily="2" charset="-78"/>
              </a:rPr>
            </a:br>
            <a:r>
              <a:rPr lang="fa-IR" sz="1800" dirty="0">
                <a:cs typeface="2  Davat" pitchFamily="2" charset="-78"/>
              </a:rPr>
              <a:t>در این بازدید به بررسی موارد زیر پرداخته شد؛</a:t>
            </a:r>
            <a:br>
              <a:rPr lang="fa-IR" sz="1800" dirty="0">
                <a:cs typeface="2  Davat" pitchFamily="2" charset="-78"/>
              </a:rPr>
            </a:br>
            <a:r>
              <a:rPr lang="fa-IR" sz="1800" dirty="0">
                <a:cs typeface="2  Davat" pitchFamily="2" charset="-78"/>
              </a:rPr>
              <a:t>ایمنی بیمار و آموزش پرسنلی</a:t>
            </a:r>
            <a:br>
              <a:rPr lang="fa-IR" sz="1800" dirty="0">
                <a:cs typeface="2  Davat" pitchFamily="2" charset="-78"/>
              </a:rPr>
            </a:br>
            <a:r>
              <a:rPr lang="fa-IR" sz="1800" dirty="0">
                <a:cs typeface="2  Davat" pitchFamily="2" charset="-78"/>
              </a:rPr>
              <a:t>بررسی پیامدهای سنجه های اعتباربخشی</a:t>
            </a:r>
            <a:br>
              <a:rPr lang="fa-IR" sz="1800" dirty="0">
                <a:cs typeface="2  Davat" pitchFamily="2" charset="-78"/>
              </a:rPr>
            </a:br>
            <a:r>
              <a:rPr lang="fa-IR" sz="1800" dirty="0">
                <a:cs typeface="2  Davat" pitchFamily="2" charset="-78"/>
              </a:rPr>
              <a:t>داروهای ترالی طبق ویرایش 8</a:t>
            </a:r>
            <a:br>
              <a:rPr lang="fa-IR" sz="1800" dirty="0">
                <a:cs typeface="2  Davat" pitchFamily="2" charset="-78"/>
              </a:rPr>
            </a:br>
            <a:r>
              <a:rPr lang="fa-IR" sz="1800" dirty="0">
                <a:cs typeface="2  Davat" pitchFamily="2" charset="-78"/>
              </a:rPr>
              <a:t/>
            </a:r>
            <a:br>
              <a:rPr lang="fa-IR" sz="1800" dirty="0">
                <a:cs typeface="2  Davat" pitchFamily="2" charset="-78"/>
              </a:rPr>
            </a:br>
            <a:endParaRPr lang="fa-IR" sz="1800" dirty="0">
              <a:cs typeface="2  Davat" pitchFamily="2" charset="-78"/>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1" y="476672"/>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7" descr="https://anzalih.gums.ac.ir/uploads/79/2024/Mar/03/IMG_9907.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2168" y="3330884"/>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0" y="3362325"/>
            <a:ext cx="4024666" cy="34327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2218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08720"/>
            <a:ext cx="8110538" cy="792162"/>
          </a:xfrm>
        </p:spPr>
        <p:txBody>
          <a:bodyPr/>
          <a:lstStyle/>
          <a:p>
            <a:pPr algn="r"/>
            <a:r>
              <a:rPr lang="fa-IR" sz="1800" dirty="0" smtClean="0">
                <a:cs typeface="2  Davat" pitchFamily="2" charset="-78"/>
              </a:rPr>
              <a:t>صبح روز21 </a:t>
            </a:r>
            <a:r>
              <a:rPr lang="fa-IR" sz="1800" dirty="0">
                <a:cs typeface="2  Davat" pitchFamily="2" charset="-78"/>
              </a:rPr>
              <a:t>فروردین سال1403، بازدید میدانی از بخش داخلی با حضور خانم زراندیان- مدیریت خدمات پرستاری، کارشناس ایمنی و سوپروایزآموزش انجام گرفت</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این بازدید به بررسی موارد زیر پرداخته شد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ثبت صحیح گزارشات </a:t>
            </a:r>
            <a:r>
              <a:rPr lang="fa-IR" sz="1800" dirty="0" smtClean="0">
                <a:cs typeface="2  Davat" pitchFamily="2" charset="-78"/>
              </a:rPr>
              <a:t>پرستاری</a:t>
            </a:r>
            <a:r>
              <a:rPr lang="fa-IR" sz="1800" dirty="0">
                <a:cs typeface="2  Davat" pitchFamily="2" charset="-78"/>
              </a:rPr>
              <a:t/>
            </a:r>
            <a:br>
              <a:rPr lang="fa-IR" sz="1800" dirty="0">
                <a:cs typeface="2  Davat" pitchFamily="2" charset="-78"/>
              </a:rPr>
            </a:br>
            <a:r>
              <a:rPr lang="fa-IR" sz="1800" dirty="0">
                <a:cs typeface="2  Davat" pitchFamily="2" charset="-78"/>
              </a:rPr>
              <a:t>چینش ترالی طبق ویرایش </a:t>
            </a:r>
            <a:r>
              <a:rPr lang="fa-IR" sz="1800" dirty="0" smtClean="0">
                <a:cs typeface="2  Davat" pitchFamily="2" charset="-78"/>
              </a:rPr>
              <a:t>هشتم</a:t>
            </a:r>
            <a:r>
              <a:rPr lang="fa-IR" sz="1800" dirty="0">
                <a:cs typeface="2  Davat" pitchFamily="2" charset="-78"/>
              </a:rPr>
              <a:t/>
            </a:r>
            <a:br>
              <a:rPr lang="fa-IR" sz="1800" dirty="0">
                <a:cs typeface="2  Davat" pitchFamily="2" charset="-78"/>
              </a:rPr>
            </a:br>
            <a:r>
              <a:rPr lang="fa-IR" sz="1800" dirty="0">
                <a:cs typeface="2  Davat" pitchFamily="2" charset="-78"/>
              </a:rPr>
              <a:t>شناسایی نوع </a:t>
            </a:r>
            <a:r>
              <a:rPr lang="fa-IR" sz="1800" dirty="0" smtClean="0">
                <a:cs typeface="2  Davat" pitchFamily="2" charset="-78"/>
              </a:rPr>
              <a:t>بیمار</a:t>
            </a:r>
            <a:r>
              <a:rPr lang="fa-IR" sz="1800" dirty="0">
                <a:cs typeface="2  Davat" pitchFamily="2" charset="-78"/>
              </a:rPr>
              <a:t/>
            </a:r>
            <a:br>
              <a:rPr lang="fa-IR" sz="1800" dirty="0">
                <a:cs typeface="2  Davat" pitchFamily="2" charset="-78"/>
              </a:rPr>
            </a:br>
            <a:r>
              <a:rPr lang="fa-IR" sz="1800" dirty="0">
                <a:cs typeface="2  Davat" pitchFamily="2" charset="-78"/>
              </a:rPr>
              <a:t>مشاوره های پزشکان و...</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 y="-2405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1170"/>
            <a:ext cx="471601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4" y="2204864"/>
            <a:ext cx="469302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861048"/>
            <a:ext cx="4427984" cy="30209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820193"/>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704" y="764704"/>
            <a:ext cx="4525634" cy="1556792"/>
          </a:xfrm>
        </p:spPr>
        <p:txBody>
          <a:bodyPr/>
          <a:lstStyle/>
          <a:p>
            <a:pPr algn="r"/>
            <a:r>
              <a:rPr lang="fa-IR" sz="1800" dirty="0" smtClean="0">
                <a:cs typeface="2  Davat" pitchFamily="2" charset="-78"/>
              </a:rPr>
              <a:t>صبح روز </a:t>
            </a:r>
            <a:r>
              <a:rPr lang="fa-IR" sz="1800" dirty="0">
                <a:cs typeface="2  Davat" pitchFamily="2" charset="-78"/>
              </a:rPr>
              <a:t>نهم اردیبهشت سال 1403، بازدید میدانی از بخش </a:t>
            </a:r>
            <a:r>
              <a:rPr lang="fa-IR" sz="1800" dirty="0" smtClean="0">
                <a:cs typeface="2  Davat" pitchFamily="2" charset="-78"/>
              </a:rPr>
              <a:t>انبار </a:t>
            </a:r>
            <a:r>
              <a:rPr lang="fa-IR" sz="1800" dirty="0">
                <a:cs typeface="2  Davat" pitchFamily="2" charset="-78"/>
              </a:rPr>
              <a:t>با حضور خانم زراندیان- مدیریت خدمات پرستاری و سوپروایزرین ایمنی و آموزش ( خانم ها غلامین و کاظمی) انجام گرفت.</a:t>
            </a:r>
            <a:br>
              <a:rPr lang="fa-IR" sz="1800" dirty="0">
                <a:cs typeface="2  Davat" pitchFamily="2" charset="-78"/>
              </a:rPr>
            </a:br>
            <a:r>
              <a:rPr lang="fa-IR" sz="1800" dirty="0">
                <a:cs typeface="2  Davat" pitchFamily="2" charset="-78"/>
              </a:rPr>
              <a:t>در این بازدید به بررسی موارد زیر پرداخته شد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بررسی پیامدهای سنجه های </a:t>
            </a:r>
            <a:r>
              <a:rPr lang="fa-IR" sz="1800" dirty="0" smtClean="0">
                <a:cs typeface="2  Davat" pitchFamily="2" charset="-78"/>
              </a:rPr>
              <a:t>اعتباربخشی</a:t>
            </a:r>
            <a:r>
              <a:rPr lang="fa-IR" sz="1800" dirty="0">
                <a:cs typeface="2  Davat" pitchFamily="2" charset="-78"/>
              </a:rPr>
              <a:t/>
            </a:r>
            <a:br>
              <a:rPr lang="fa-IR" sz="1800" dirty="0">
                <a:cs typeface="2  Davat" pitchFamily="2" charset="-78"/>
              </a:rPr>
            </a:br>
            <a:r>
              <a:rPr lang="fa-IR" sz="1800" dirty="0">
                <a:cs typeface="2  Davat" pitchFamily="2" charset="-78"/>
              </a:rPr>
              <a:t>تاریخ انقضاء و نحوه چینش دارو </a:t>
            </a:r>
            <a:r>
              <a:rPr lang="fa-IR" sz="1800" dirty="0" smtClean="0">
                <a:cs typeface="2  Davat" pitchFamily="2" charset="-78"/>
              </a:rPr>
              <a:t>تجهیزات</a:t>
            </a:r>
            <a:r>
              <a:rPr lang="fa-IR" sz="1800" dirty="0">
                <a:cs typeface="2  Davat" pitchFamily="2" charset="-78"/>
              </a:rPr>
              <a:t/>
            </a:r>
            <a:br>
              <a:rPr lang="fa-IR" sz="1800" dirty="0">
                <a:cs typeface="2  Davat" pitchFamily="2" charset="-78"/>
              </a:rPr>
            </a:br>
            <a:r>
              <a:rPr lang="fa-IR" sz="1800" dirty="0">
                <a:cs typeface="2  Davat" pitchFamily="2" charset="-78"/>
              </a:rPr>
              <a:t>ایمنی نگهداری مخدرها</a:t>
            </a:r>
            <a:endParaRPr lang="en-US"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 y="4611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https://anzalih.gums.ac.ir/uploads/79/2023/Aug/07/IMG_1871.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6" y="1719064"/>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064"/>
            <a:ext cx="4427984" cy="2852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221088"/>
            <a:ext cx="4716016" cy="26369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891370"/>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09657" y="547191"/>
            <a:ext cx="5688632" cy="2308324"/>
          </a:xfrm>
          <a:prstGeom prst="rect">
            <a:avLst/>
          </a:prstGeom>
          <a:noFill/>
        </p:spPr>
        <p:txBody>
          <a:bodyPr wrap="square" rtlCol="0">
            <a:spAutoFit/>
          </a:bodyPr>
          <a:lstStyle/>
          <a:p>
            <a:pPr algn="r"/>
            <a:r>
              <a:rPr lang="fa-IR" sz="1600" dirty="0" smtClean="0">
                <a:cs typeface="2  Davat" pitchFamily="2" charset="-78"/>
              </a:rPr>
              <a:t>صبح روز </a:t>
            </a:r>
            <a:r>
              <a:rPr lang="fa-IR" sz="1600" dirty="0">
                <a:cs typeface="2  Davat" pitchFamily="2" charset="-78"/>
              </a:rPr>
              <a:t>نهم اردیبهشت سال1403، در راستای توانمند سازی ، ارتقاء آگاهی و عملکرد پرسنل کادر درمان بیمارستان شهید بهشتی بندرانزلی وبینار " شرایط تهدید کننده ایمنی بیمار" به همت خانم کاظمی- مسئول آموزش بیمارستان و ارائه خانم غلامین- کارشناس مسئول ایمنی بیمار برگزار گردید</a:t>
            </a:r>
            <a:r>
              <a:rPr lang="fa-IR" sz="1600" dirty="0" smtClean="0">
                <a:cs typeface="2  Davat" pitchFamily="2" charset="-78"/>
              </a:rPr>
              <a:t>.</a:t>
            </a:r>
            <a:endParaRPr lang="fa-IR" sz="1600" dirty="0">
              <a:cs typeface="2  Davat" pitchFamily="2" charset="-78"/>
            </a:endParaRPr>
          </a:p>
          <a:p>
            <a:pPr algn="r"/>
            <a:r>
              <a:rPr lang="fa-IR" sz="1600" dirty="0">
                <a:cs typeface="2  Davat" pitchFamily="2" charset="-78"/>
              </a:rPr>
              <a:t>در این وبینار به برسی موارد زیر پرداخته شد</a:t>
            </a:r>
            <a:r>
              <a:rPr lang="fa-IR" sz="1600" dirty="0" smtClean="0">
                <a:cs typeface="2  Davat" pitchFamily="2" charset="-78"/>
              </a:rPr>
              <a:t>؛</a:t>
            </a:r>
            <a:endParaRPr lang="fa-IR" sz="1600" dirty="0">
              <a:cs typeface="2  Davat" pitchFamily="2" charset="-78"/>
            </a:endParaRPr>
          </a:p>
          <a:p>
            <a:pPr algn="r"/>
            <a:r>
              <a:rPr lang="fa-IR" sz="1600" dirty="0">
                <a:cs typeface="2  Davat" pitchFamily="2" charset="-78"/>
              </a:rPr>
              <a:t>روش شناسایی فعال </a:t>
            </a:r>
            <a:r>
              <a:rPr lang="fa-IR" sz="1600" dirty="0" smtClean="0">
                <a:cs typeface="2  Davat" pitchFamily="2" charset="-78"/>
              </a:rPr>
              <a:t>بیماران</a:t>
            </a:r>
            <a:endParaRPr lang="fa-IR" sz="1600" dirty="0">
              <a:cs typeface="2  Davat" pitchFamily="2" charset="-78"/>
            </a:endParaRPr>
          </a:p>
          <a:p>
            <a:pPr algn="r"/>
            <a:r>
              <a:rPr lang="fa-IR" sz="1600" dirty="0">
                <a:cs typeface="2  Davat" pitchFamily="2" charset="-78"/>
              </a:rPr>
              <a:t>مرگ یا عرضه نوزاد یا مادر بر اثر </a:t>
            </a:r>
            <a:r>
              <a:rPr lang="fa-IR" sz="1600" dirty="0" smtClean="0">
                <a:cs typeface="2  Davat" pitchFamily="2" charset="-78"/>
              </a:rPr>
              <a:t>زایمان</a:t>
            </a:r>
            <a:endParaRPr lang="fa-IR" sz="1600" dirty="0">
              <a:cs typeface="2  Davat" pitchFamily="2" charset="-78"/>
            </a:endParaRPr>
          </a:p>
          <a:p>
            <a:pPr algn="r"/>
            <a:r>
              <a:rPr lang="fa-IR" sz="1600" dirty="0">
                <a:cs typeface="2  Davat" pitchFamily="2" charset="-78"/>
              </a:rPr>
              <a:t>چک لیست جراحی </a:t>
            </a:r>
            <a:r>
              <a:rPr lang="fa-IR" sz="1600" dirty="0" smtClean="0">
                <a:cs typeface="2  Davat" pitchFamily="2" charset="-78"/>
              </a:rPr>
              <a:t>ایمن</a:t>
            </a:r>
            <a:endParaRPr lang="fa-IR" sz="1600" dirty="0">
              <a:cs typeface="2  Davat" pitchFamily="2" charset="-78"/>
            </a:endParaRPr>
          </a:p>
          <a:p>
            <a:pPr algn="r"/>
            <a:r>
              <a:rPr lang="fa-IR" sz="1600" dirty="0">
                <a:cs typeface="2  Davat" pitchFamily="2" charset="-78"/>
              </a:rPr>
              <a:t>ابزار سقوط و زخم بستر</a:t>
            </a:r>
            <a:endParaRPr lang="fa-IR" sz="1600" dirty="0" smtClean="0">
              <a:cs typeface="2  Davat" pitchFamily="2" charset="-78"/>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0727"/>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4572000"/>
            <a:ext cx="395688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73906"/>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473958"/>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20688"/>
            <a:ext cx="8110538" cy="1224136"/>
          </a:xfrm>
        </p:spPr>
        <p:txBody>
          <a:bodyPr/>
          <a:lstStyle/>
          <a:p>
            <a:pPr algn="r"/>
            <a:r>
              <a:rPr lang="fa-IR" sz="1800" dirty="0" smtClean="0">
                <a:cs typeface="2  Davat" pitchFamily="2" charset="-78"/>
              </a:rPr>
              <a:t>ظهر روز </a:t>
            </a:r>
            <a:r>
              <a:rPr lang="fa-IR" sz="1800" dirty="0">
                <a:cs typeface="2  Davat" pitchFamily="2" charset="-78"/>
              </a:rPr>
              <a:t>22 اردیبهشت ماه سال 1403،بازدید میدانی از بخش دیالیز با حضور سوپروایزرین دفتر پرستاری باهدف بهبود خدمت رسانی به بیماران انجام گرفت</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این بازدید میدانی به بررسی دارو، لوازم ، تجهیزات ، چالش ها ، کمبودها و... پرداخته شد.</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 y="2301010"/>
            <a:ext cx="4879911"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572000"/>
            <a:ext cx="500404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375" y="3995936"/>
            <a:ext cx="4288504" cy="28620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393660"/>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31" y="1340768"/>
            <a:ext cx="8110538" cy="1296144"/>
          </a:xfrm>
        </p:spPr>
        <p:txBody>
          <a:bodyPr/>
          <a:lstStyle/>
          <a:p>
            <a:pPr algn="r"/>
            <a:r>
              <a:rPr lang="fa-IR" sz="1400" dirty="0" smtClean="0">
                <a:cs typeface="2  Davat" pitchFamily="2" charset="-78"/>
              </a:rPr>
              <a:t>صبح روز </a:t>
            </a:r>
            <a:r>
              <a:rPr lang="fa-IR" sz="1400" dirty="0">
                <a:cs typeface="2  Davat" pitchFamily="2" charset="-78"/>
              </a:rPr>
              <a:t>17 اردیبهشت سال 1403، اولین جلسه کمیته بهداشت محیط و کنترل عفونت سال1403، با حضور دکتر رفیعی- سرپرست بیمارستان و اعضاء، باهدف افزایش شاخص رعایت بهداشت و نهاینه کردن آن و کاستن میزان بروز عفونت در بیمارستان در دفتر ریاست این مرکز برگزار گردید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در این جلسه خانم محبوب بشری- مسئول کنترل عفونت بیمارستان و مهندس امیر نباتی شغل- مسئول بهداشت محیط بیمارستان ضمن ارائه گزارشی از اجرای مصوبات جلسه قبل، به بیان توضیحاتی درباره عملکرد و مشکلات در سال گذشته پرداختند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در این جلسه به بررسی موارد زیر پرداخته شد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smtClean="0">
                <a:cs typeface="2  Davat" pitchFamily="2" charset="-78"/>
              </a:rPr>
              <a:t>تنظیم </a:t>
            </a:r>
            <a:r>
              <a:rPr lang="fa-IR" sz="1400" dirty="0">
                <a:cs typeface="2  Davat" pitchFamily="2" charset="-78"/>
              </a:rPr>
              <a:t>و مقایسه برنامه </a:t>
            </a:r>
            <a:r>
              <a:rPr lang="fa-IR" sz="1400" dirty="0" smtClean="0">
                <a:cs typeface="2  Davat" pitchFamily="2" charset="-78"/>
              </a:rPr>
              <a:t>عملیاتی</a:t>
            </a:r>
            <a:r>
              <a:rPr lang="fa-IR" sz="1400" dirty="0">
                <a:cs typeface="2  Davat" pitchFamily="2" charset="-78"/>
              </a:rPr>
              <a:t/>
            </a:r>
            <a:br>
              <a:rPr lang="fa-IR" sz="1400" dirty="0">
                <a:cs typeface="2  Davat" pitchFamily="2" charset="-78"/>
              </a:rPr>
            </a:br>
            <a:r>
              <a:rPr lang="fa-IR" sz="1400" dirty="0">
                <a:cs typeface="2  Davat" pitchFamily="2" charset="-78"/>
              </a:rPr>
              <a:t>پیگیری تجهیزات </a:t>
            </a:r>
            <a:r>
              <a:rPr lang="en-US" sz="1400" dirty="0" smtClean="0">
                <a:cs typeface="2  Davat" pitchFamily="2" charset="-78"/>
              </a:rPr>
              <a:t>CSR</a:t>
            </a:r>
            <a:r>
              <a:rPr lang="en-US" sz="1400" dirty="0">
                <a:cs typeface="2  Davat" pitchFamily="2" charset="-78"/>
              </a:rPr>
              <a:t/>
            </a:r>
            <a:br>
              <a:rPr lang="en-US" sz="1400" dirty="0">
                <a:cs typeface="2  Davat" pitchFamily="2" charset="-78"/>
              </a:rPr>
            </a:br>
            <a:r>
              <a:rPr lang="fa-IR" sz="1400" dirty="0">
                <a:cs typeface="2  Davat" pitchFamily="2" charset="-78"/>
              </a:rPr>
              <a:t>پیگیری محلول های </a:t>
            </a:r>
            <a:r>
              <a:rPr lang="fa-IR" sz="1400" dirty="0" smtClean="0">
                <a:cs typeface="2  Davat" pitchFamily="2" charset="-78"/>
              </a:rPr>
              <a:t>لول</a:t>
            </a:r>
            <a:r>
              <a:rPr lang="fa-IR" sz="1400" dirty="0">
                <a:cs typeface="2  Davat" pitchFamily="2" charset="-78"/>
              </a:rPr>
              <a:t/>
            </a:r>
            <a:br>
              <a:rPr lang="fa-IR" sz="1400" dirty="0">
                <a:cs typeface="2  Davat" pitchFamily="2" charset="-78"/>
              </a:rPr>
            </a:br>
            <a:r>
              <a:rPr lang="fa-IR" sz="1400" dirty="0">
                <a:cs typeface="2  Davat" pitchFamily="2" charset="-78"/>
              </a:rPr>
              <a:t>فضاهای فیزیکی </a:t>
            </a:r>
            <a:r>
              <a:rPr lang="fa-IR" sz="1400" dirty="0" smtClean="0">
                <a:cs typeface="2  Davat" pitchFamily="2" charset="-78"/>
              </a:rPr>
              <a:t>بیمارستان</a:t>
            </a:r>
            <a:r>
              <a:rPr lang="fa-IR" sz="1400" dirty="0">
                <a:cs typeface="2  Davat" pitchFamily="2" charset="-78"/>
              </a:rPr>
              <a:t/>
            </a:r>
            <a:br>
              <a:rPr lang="fa-IR" sz="1400" dirty="0">
                <a:cs typeface="2  Davat" pitchFamily="2" charset="-78"/>
              </a:rPr>
            </a:br>
            <a:r>
              <a:rPr lang="fa-IR" sz="1400" dirty="0">
                <a:cs typeface="2  Davat" pitchFamily="2" charset="-78"/>
              </a:rPr>
              <a:t>تصفیه خانه </a:t>
            </a:r>
            <a:r>
              <a:rPr lang="fa-IR" sz="1400" dirty="0" smtClean="0">
                <a:cs typeface="2  Davat" pitchFamily="2" charset="-78"/>
              </a:rPr>
              <a:t>فاضلاب</a:t>
            </a:r>
            <a:r>
              <a:rPr lang="fa-IR" sz="1400" dirty="0">
                <a:cs typeface="2  Davat" pitchFamily="2" charset="-78"/>
              </a:rPr>
              <a:t/>
            </a:r>
            <a:br>
              <a:rPr lang="fa-IR" sz="1400" dirty="0">
                <a:cs typeface="2  Davat" pitchFamily="2" charset="-78"/>
              </a:rPr>
            </a:br>
            <a:r>
              <a:rPr lang="fa-IR" sz="1400" dirty="0">
                <a:cs typeface="2  Davat" pitchFamily="2" charset="-78"/>
              </a:rPr>
              <a:t>پسماند </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1322"/>
            <a:ext cx="413995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3310"/>
            <a:ext cx="413995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685475"/>
            <a:ext cx="4941168" cy="31087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439108"/>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110538" cy="792162"/>
          </a:xfrm>
        </p:spPr>
        <p:txBody>
          <a:bodyPr/>
          <a:lstStyle/>
          <a:p>
            <a:pPr algn="r"/>
            <a:r>
              <a:rPr lang="fa-IR" sz="1800" dirty="0" smtClean="0">
                <a:cs typeface="2  Davat" pitchFamily="2" charset="-78"/>
              </a:rPr>
              <a:t>ظهر روز </a:t>
            </a:r>
            <a:r>
              <a:rPr lang="fa-IR" sz="1800" dirty="0">
                <a:cs typeface="2  Davat" pitchFamily="2" charset="-78"/>
              </a:rPr>
              <a:t>16 اردیبهشت سال1403، همزمان با روز جهانی ماما،  دکتر رفیعی- سرپرست ریاست بیمارستان بهمراه تیم اجرایی با حضور در بخش زایشگاه ، با اهدای گل و شیرینی این روز را گرامی داشتند .</a:t>
            </a:r>
            <a:br>
              <a:rPr lang="fa-IR" sz="1800" dirty="0">
                <a:cs typeface="2  Davat" pitchFamily="2" charset="-78"/>
              </a:rPr>
            </a:br>
            <a:r>
              <a:rPr lang="fa-IR" sz="1800" dirty="0">
                <a:cs typeface="2  Davat" pitchFamily="2" charset="-78"/>
              </a:rPr>
              <a:t>دکتر رفیعی طی سخنان کوتاهی، روز جهانی ماما را  تبریک گفته و از زحمات این قشر پرتلاش و زحمتکش تقدیر و تشکر نمود.</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2325"/>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083276"/>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110538" cy="792162"/>
          </a:xfrm>
        </p:spPr>
        <p:txBody>
          <a:bodyPr/>
          <a:lstStyle/>
          <a:p>
            <a:pPr algn="r"/>
            <a:r>
              <a:rPr lang="fa-IR" sz="1800" dirty="0" smtClean="0">
                <a:cs typeface="2  Davat" pitchFamily="2" charset="-78"/>
              </a:rPr>
              <a:t>صبح روز </a:t>
            </a:r>
            <a:r>
              <a:rPr lang="fa-IR" sz="1800" dirty="0">
                <a:cs typeface="2  Davat" pitchFamily="2" charset="-78"/>
              </a:rPr>
              <a:t>پنجم خرداد ماه سال جاری، جلسه موربیدیتی با حضور دکتر هومن رفیعی- سرپرست ریاست بیمارستان بیمارستان و اعضاء در دفتر ریاست بیمارستان برگزار گردید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این جلسه دو پرونده با حضور پزشکان و مسئولین دخیل در پرونده ها( ضمن ارائه توضیحات و اقدامات انجام شده ) مورد بررسی گرفت. چالشها و مشکلات شناسایی شد واقدامات اصلاحی جهت رفع نواقص در دستور کار قرار گرفت</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3817"/>
            <a:ext cx="500404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780927"/>
            <a:ext cx="4106281" cy="40548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 y="4549817"/>
            <a:ext cx="501107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04741"/>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110538" cy="792162"/>
          </a:xfrm>
        </p:spPr>
        <p:txBody>
          <a:bodyPr/>
          <a:lstStyle/>
          <a:p>
            <a:pPr algn="r"/>
            <a:r>
              <a:rPr lang="fa-IR" sz="1800" dirty="0" smtClean="0">
                <a:cs typeface="2  Davat" pitchFamily="2" charset="-78"/>
              </a:rPr>
              <a:t>ظهر روز </a:t>
            </a:r>
            <a:r>
              <a:rPr lang="fa-IR" sz="1800" dirty="0">
                <a:cs typeface="2  Davat" pitchFamily="2" charset="-78"/>
              </a:rPr>
              <a:t>30 اردیبهشت ماه سال 1403، بازدید میدانی از بخش بالینی با حضور سوپروایزرین دفتر پرستاری( آموزش،کنترل عفونت و کارشناس ایمنی) باهدف بهبود خدمت رسانی به بیماران انجام گرفت</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این بازدید به بررسی موارد زیر پرداخته شد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    ترالی بخش </a:t>
            </a:r>
            <a:r>
              <a:rPr lang="fa-IR" sz="1800" dirty="0" smtClean="0">
                <a:cs typeface="2  Davat" pitchFamily="2" charset="-78"/>
              </a:rPr>
              <a:t>ها</a:t>
            </a:r>
            <a:r>
              <a:rPr lang="fa-IR" sz="1800" dirty="0">
                <a:cs typeface="2  Davat" pitchFamily="2" charset="-78"/>
              </a:rPr>
              <a:t>/</a:t>
            </a:r>
            <a:r>
              <a:rPr lang="fa-IR" sz="1800" dirty="0" smtClean="0">
                <a:cs typeface="2  Davat" pitchFamily="2" charset="-78"/>
              </a:rPr>
              <a:t>میزان </a:t>
            </a:r>
            <a:r>
              <a:rPr lang="fa-IR" sz="1800" dirty="0">
                <a:cs typeface="2  Davat" pitchFamily="2" charset="-78"/>
              </a:rPr>
              <a:t>آگاهی نیازسنجی </a:t>
            </a:r>
            <a:r>
              <a:rPr lang="fa-IR" sz="1800" dirty="0" smtClean="0">
                <a:cs typeface="2  Davat" pitchFamily="2" charset="-78"/>
              </a:rPr>
              <a:t>پرسنل</a:t>
            </a:r>
            <a:r>
              <a:rPr lang="fa-IR" sz="1800" dirty="0">
                <a:cs typeface="2  Davat" pitchFamily="2" charset="-78"/>
              </a:rPr>
              <a:t>/</a:t>
            </a:r>
            <a:r>
              <a:rPr lang="fa-IR" sz="1800" dirty="0" smtClean="0">
                <a:cs typeface="2  Davat" pitchFamily="2" charset="-78"/>
              </a:rPr>
              <a:t>فرآیند </a:t>
            </a:r>
            <a:r>
              <a:rPr lang="fa-IR" sz="1800" dirty="0">
                <a:cs typeface="2  Davat" pitchFamily="2" charset="-78"/>
              </a:rPr>
              <a:t>مواجهات شغلی</a:t>
            </a:r>
            <a:br>
              <a:rPr lang="fa-IR" sz="1800" dirty="0">
                <a:cs typeface="2  Davat" pitchFamily="2" charset="-78"/>
              </a:rPr>
            </a:br>
            <a:r>
              <a:rPr lang="fa-IR" sz="1800" dirty="0">
                <a:cs typeface="2  Davat" pitchFamily="2" charset="-78"/>
              </a:rPr>
              <a:t>    تفکیک زباله یخچالی- بهداشت دست ایمنی محیط و بیمار- حفاظ تخت ها- تزریق ایمن</a:t>
            </a:r>
            <a:br>
              <a:rPr lang="fa-IR" sz="1800" dirty="0">
                <a:cs typeface="2  Davat" pitchFamily="2" charset="-78"/>
              </a:rPr>
            </a:br>
            <a:r>
              <a:rPr lang="en-US" sz="1800" dirty="0" smtClean="0">
                <a:cs typeface="2  Davat" pitchFamily="2" charset="-78"/>
              </a:rPr>
              <a:t>/</a:t>
            </a:r>
            <a:r>
              <a:rPr lang="fa-IR" sz="1800" dirty="0" smtClean="0">
                <a:cs typeface="2  Davat" pitchFamily="2" charset="-78"/>
              </a:rPr>
              <a:t>    </a:t>
            </a:r>
            <a:r>
              <a:rPr lang="fa-IR" sz="1800" dirty="0">
                <a:cs typeface="2  Davat" pitchFamily="2" charset="-78"/>
              </a:rPr>
              <a:t>ثبت صحیح گزارش </a:t>
            </a:r>
            <a:r>
              <a:rPr lang="fa-IR" sz="1800" dirty="0" smtClean="0">
                <a:cs typeface="2  Davat" pitchFamily="2" charset="-78"/>
              </a:rPr>
              <a:t>پرستاری</a:t>
            </a:r>
            <a:r>
              <a:rPr lang="fa-IR" sz="1800" dirty="0">
                <a:cs typeface="2  Davat" pitchFamily="2" charset="-78"/>
              </a:rPr>
              <a:t/>
            </a:r>
            <a:br>
              <a:rPr lang="fa-IR" sz="1800" dirty="0">
                <a:cs typeface="2  Davat" pitchFamily="2" charset="-78"/>
              </a:rPr>
            </a:br>
            <a:r>
              <a:rPr lang="fa-IR" sz="1800" dirty="0" smtClean="0">
                <a:cs typeface="2  Davat" pitchFamily="2" charset="-78"/>
              </a:rPr>
              <a:t>    </a:t>
            </a:r>
            <a:r>
              <a:rPr lang="fa-IR" sz="1800" dirty="0">
                <a:cs typeface="2  Davat" pitchFamily="2" charset="-78"/>
              </a:rPr>
              <a:t>دستبندهای شناسایی بیماران </a:t>
            </a:r>
            <a:r>
              <a:rPr lang="fa-IR" sz="1800" dirty="0" smtClean="0">
                <a:cs typeface="2  Davat" pitchFamily="2" charset="-78"/>
              </a:rPr>
              <a:t>پرخطر</a:t>
            </a:r>
            <a:endParaRPr lang="fa-IR" sz="1800" dirty="0">
              <a:cs typeface="2  Davat" pitchFamily="2" charset="-78"/>
            </a:endParaRP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5271"/>
            <a:ext cx="392392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4" y="2204863"/>
            <a:ext cx="4430327" cy="23904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4595271"/>
            <a:ext cx="498964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2204864"/>
            <a:ext cx="443711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480749"/>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110538" cy="792162"/>
          </a:xfrm>
        </p:spPr>
        <p:txBody>
          <a:bodyPr/>
          <a:lstStyle/>
          <a:p>
            <a:pPr algn="r"/>
            <a:r>
              <a:rPr lang="fa-IR" sz="1800" dirty="0">
                <a:cs typeface="2  Davat" pitchFamily="2" charset="-78"/>
              </a:rPr>
              <a:t>ظهر روز 30 اردیبهشت ماه سال 1403، بازدید میدانی از بخش بالینی با حضور سوپروایزرین دفتر پرستاری( آموزش،کنترل عفونت و کارشناس ایمنی) باهدف بهبود خدمت رسانی به بیماران انجام گرفت.</a:t>
            </a:r>
            <a:br>
              <a:rPr lang="fa-IR" sz="1800" dirty="0">
                <a:cs typeface="2  Davat" pitchFamily="2" charset="-78"/>
              </a:rPr>
            </a:br>
            <a:r>
              <a:rPr lang="fa-IR" sz="1800" dirty="0">
                <a:cs typeface="2  Davat" pitchFamily="2" charset="-78"/>
              </a:rPr>
              <a:t>در این بازدید به بررسی موارد زیر پرداخته شد:</a:t>
            </a:r>
            <a:br>
              <a:rPr lang="fa-IR" sz="1800" dirty="0">
                <a:cs typeface="2  Davat" pitchFamily="2" charset="-78"/>
              </a:rPr>
            </a:br>
            <a:r>
              <a:rPr lang="fa-IR" sz="1800" dirty="0">
                <a:cs typeface="2  Davat" pitchFamily="2" charset="-78"/>
              </a:rPr>
              <a:t>    ترالی بخش ها/میزان آگاهی نیازسنجی پرسنل/فرآیند مواجهات شغلی</a:t>
            </a:r>
            <a:br>
              <a:rPr lang="fa-IR" sz="1800" dirty="0">
                <a:cs typeface="2  Davat" pitchFamily="2" charset="-78"/>
              </a:rPr>
            </a:br>
            <a:r>
              <a:rPr lang="fa-IR" sz="1800" dirty="0">
                <a:cs typeface="2  Davat" pitchFamily="2" charset="-78"/>
              </a:rPr>
              <a:t>    تفکیک زباله یخچالی- بهداشت دست ایمنی محیط و بیمار- حفاظ تخت ها- تزریق ایمن</a:t>
            </a:r>
            <a:br>
              <a:rPr lang="fa-IR" sz="1800" dirty="0">
                <a:cs typeface="2  Davat" pitchFamily="2" charset="-78"/>
              </a:rPr>
            </a:br>
            <a:r>
              <a:rPr lang="fa-IR" sz="1800" dirty="0">
                <a:cs typeface="2  Davat" pitchFamily="2" charset="-78"/>
              </a:rPr>
              <a:t>/    ثبت صحیح گزارش پرستاری</a:t>
            </a:r>
            <a:br>
              <a:rPr lang="fa-IR" sz="1800" dirty="0">
                <a:cs typeface="2  Davat" pitchFamily="2" charset="-78"/>
              </a:rPr>
            </a:br>
            <a:r>
              <a:rPr lang="fa-IR" sz="1800" dirty="0">
                <a:cs typeface="2  Davat" pitchFamily="2" charset="-78"/>
              </a:rPr>
              <a:t>    دستبندهای شناسایی بیماران پرخطر</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7752" y="2780928"/>
            <a:ext cx="4680520" cy="40770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2852936"/>
            <a:ext cx="4502398" cy="40050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5696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110538" cy="792162"/>
          </a:xfrm>
        </p:spPr>
        <p:txBody>
          <a:bodyPr/>
          <a:lstStyle/>
          <a:p>
            <a:pPr algn="r"/>
            <a:r>
              <a:rPr lang="fa-IR" sz="1800" dirty="0" smtClean="0">
                <a:cs typeface="2  Davat" pitchFamily="2" charset="-78"/>
              </a:rPr>
              <a:t>صبح روز </a:t>
            </a:r>
            <a:r>
              <a:rPr lang="fa-IR" sz="1800" dirty="0">
                <a:cs typeface="2  Davat" pitchFamily="2" charset="-78"/>
              </a:rPr>
              <a:t>13 خرداد ماه سال جاری، کلاس های توجیهی برای پرسنل جدید باهدف </a:t>
            </a:r>
            <a:r>
              <a:rPr lang="fa-IR" sz="1800" dirty="0" smtClean="0">
                <a:cs typeface="2  Davat" pitchFamily="2" charset="-78"/>
              </a:rPr>
              <a:t>اشنایی </a:t>
            </a:r>
            <a:r>
              <a:rPr lang="fa-IR" sz="1800" dirty="0">
                <a:cs typeface="2  Davat" pitchFamily="2" charset="-78"/>
              </a:rPr>
              <a:t>بیشتر کارکنان جدیدالورود با استانداردهای اعتباربخشی، دستورالعمل های ابلاغی وزارت بهداشت و بهبود عملکرد پرسنل برگزار گردید.</a:t>
            </a:r>
            <a:br>
              <a:rPr lang="fa-IR" sz="1800" dirty="0">
                <a:cs typeface="2  Davat" pitchFamily="2" charset="-78"/>
              </a:rPr>
            </a:br>
            <a:r>
              <a:rPr lang="fa-IR" sz="1800" dirty="0">
                <a:cs typeface="2  Davat" pitchFamily="2" charset="-78"/>
              </a:rPr>
              <a:t>لازم به ذکر است؛ این کلاس توجیهی جهت پرسنل جدیدالورود و با هدف آشنایی با سازمان، قوانین و مقررات حاکم بر بیمارستان، اصول و استانداردهای  ایمنی بیمار، پیشگیری و کنترل عفونت، بهداشت حرفه ای، مدیریت بحران، بهداشت محیط و... تشکیل می گرد</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0889"/>
            <a:ext cx="5238750" cy="44371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4593003"/>
            <a:ext cx="390525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2219325"/>
            <a:ext cx="388572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790883"/>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0" y="4725144"/>
            <a:ext cx="8110538" cy="792162"/>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4505"/>
            <a:ext cx="9144000" cy="6739487"/>
          </a:xfrm>
        </p:spPr>
      </p:pic>
      <p:sp>
        <p:nvSpPr>
          <p:cNvPr id="5" name="TextBox 4"/>
          <p:cNvSpPr txBox="1"/>
          <p:nvPr/>
        </p:nvSpPr>
        <p:spPr>
          <a:xfrm>
            <a:off x="683568" y="5373216"/>
            <a:ext cx="2376264" cy="369332"/>
          </a:xfrm>
          <a:prstGeom prst="rect">
            <a:avLst/>
          </a:prstGeom>
          <a:noFill/>
        </p:spPr>
        <p:txBody>
          <a:bodyPr wrap="square" rtlCol="0">
            <a:spAutoFit/>
          </a:bodyPr>
          <a:lstStyle/>
          <a:p>
            <a:pPr algn="ctr"/>
            <a:r>
              <a:rPr lang="fa-IR" smtClean="0">
                <a:cs typeface="B Koodak" pitchFamily="2" charset="-78"/>
              </a:rPr>
              <a:t>تیر </a:t>
            </a:r>
            <a:r>
              <a:rPr lang="fa-IR" dirty="0" smtClean="0">
                <a:cs typeface="B Koodak" pitchFamily="2" charset="-78"/>
              </a:rPr>
              <a:t>1403</a:t>
            </a:r>
            <a:endParaRPr lang="en-US" dirty="0">
              <a:cs typeface="B Koodak"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18" y="260648"/>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78451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7" y="118119"/>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7095"/>
            <a:ext cx="4558834" cy="25322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834" y="4539343"/>
            <a:ext cx="462692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67" y="4570230"/>
            <a:ext cx="453401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58834" y="120903"/>
            <a:ext cx="4572000" cy="2031325"/>
          </a:xfrm>
          <a:prstGeom prst="rect">
            <a:avLst/>
          </a:prstGeom>
        </p:spPr>
        <p:txBody>
          <a:bodyPr>
            <a:spAutoFit/>
          </a:bodyPr>
          <a:lstStyle/>
          <a:p>
            <a:pPr algn="r"/>
            <a:r>
              <a:rPr lang="fa-IR" dirty="0" smtClean="0">
                <a:cs typeface="2  Davat" pitchFamily="2" charset="-78"/>
              </a:rPr>
              <a:t>ظهر روز </a:t>
            </a:r>
            <a:r>
              <a:rPr lang="fa-IR" dirty="0">
                <a:cs typeface="2  Davat" pitchFamily="2" charset="-78"/>
              </a:rPr>
              <a:t>15 فروردین سال1403، جلسه ای با حضور دکتر رفیعی- سرپرست بیمارستان انزلی با حضور خانم زراندیان- مدیریت خدمات پرستاری و کارشناسان دفتر پرستاری در دفتر ریاست این مرکز برگزار گردید</a:t>
            </a:r>
            <a:r>
              <a:rPr lang="fa-IR" dirty="0" smtClean="0">
                <a:cs typeface="2  Davat" pitchFamily="2" charset="-78"/>
              </a:rPr>
              <a:t>.</a:t>
            </a:r>
            <a:endParaRPr lang="fa-IR" dirty="0">
              <a:cs typeface="2  Davat" pitchFamily="2" charset="-78"/>
            </a:endParaRPr>
          </a:p>
          <a:p>
            <a:pPr algn="r"/>
            <a:r>
              <a:rPr lang="fa-IR" dirty="0">
                <a:cs typeface="2  Davat" pitchFamily="2" charset="-78"/>
              </a:rPr>
              <a:t>در این جلسه ضمن اینکه هر یک از کارشناسان به بیان گزارشاتی درمورد وظایف و عملکرد خود پرداختند به بررسی چالش ها و مشکلات پرداخته شد</a:t>
            </a:r>
          </a:p>
        </p:txBody>
      </p:sp>
    </p:spTree>
    <p:extLst>
      <p:ext uri="{BB962C8B-B14F-4D97-AF65-F5344CB8AC3E}">
        <p14:creationId xmlns:p14="http://schemas.microsoft.com/office/powerpoint/2010/main" val="1840033196"/>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50" y="476672"/>
            <a:ext cx="8110538" cy="1656184"/>
          </a:xfrm>
        </p:spPr>
        <p:txBody>
          <a:bodyPr/>
          <a:lstStyle/>
          <a:p>
            <a:pPr algn="r" rtl="1">
              <a:lnSpc>
                <a:spcPct val="107000"/>
              </a:lnSpc>
              <a:spcAft>
                <a:spcPts val="800"/>
              </a:spcAft>
            </a:pPr>
            <a:r>
              <a:rPr lang="fa-IR" sz="1800" dirty="0" smtClean="0">
                <a:latin typeface="Calibri"/>
                <a:cs typeface="2  Davat" pitchFamily="2" charset="-78"/>
              </a:rPr>
              <a:t>ظهر روز </a:t>
            </a:r>
            <a:r>
              <a:rPr lang="fa-IR" sz="1800" dirty="0">
                <a:latin typeface="Calibri"/>
                <a:cs typeface="2  Davat" pitchFamily="2" charset="-78"/>
              </a:rPr>
              <a:t>اول اردیبهشت سال1403، بمناسبت میلاد حکیم اسماعیل جرجانی و به مناسبت بزرگداشت روز آزمایشگاه ،دکتررفیعی- سرپرست ریاست بیمارستان بهمراه تیم مدیریتی بیمارستان ضمن حضور در این بخش، از پرسنل آزمایشگاه بیمارستان شهید بهشتی بندرانزلی تقدیر نمودند.</a:t>
            </a:r>
            <a:endParaRPr lang="fa-IR" sz="1800" dirty="0">
              <a:effectLst/>
              <a:latin typeface="Calibri"/>
              <a:cs typeface="2  Davat" pitchFamily="2"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62325"/>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425215"/>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80728"/>
            <a:ext cx="8110538" cy="792162"/>
          </a:xfrm>
        </p:spPr>
        <p:txBody>
          <a:bodyPr/>
          <a:lstStyle/>
          <a:p>
            <a:pPr algn="r"/>
            <a:r>
              <a:rPr lang="fa-IR" sz="2000" dirty="0" smtClean="0">
                <a:cs typeface="2  Davat" pitchFamily="2" charset="-78"/>
              </a:rPr>
              <a:t>بازدید مدیریتی ایمنی از بخش زایشگاه  اردیبهشت 1403</a:t>
            </a:r>
            <a:br>
              <a:rPr lang="fa-IR" sz="2000" dirty="0" smtClean="0">
                <a:cs typeface="2  Davat" pitchFamily="2" charset="-78"/>
              </a:rPr>
            </a:br>
            <a:r>
              <a:rPr lang="fa-IR" sz="2000" dirty="0" smtClean="0">
                <a:cs typeface="2  Davat" pitchFamily="2" charset="-78"/>
              </a:rPr>
              <a:t>موارد بحث شده با پرسنل </a:t>
            </a:r>
            <a:br>
              <a:rPr lang="fa-IR" sz="2000" dirty="0" smtClean="0">
                <a:cs typeface="2  Davat" pitchFamily="2" charset="-78"/>
              </a:rPr>
            </a:br>
            <a:r>
              <a:rPr lang="fa-IR" sz="2000" dirty="0" smtClean="0">
                <a:cs typeface="2  Davat" pitchFamily="2" charset="-78"/>
              </a:rPr>
              <a:t>درصد زایمان طبیعی و سزارین</a:t>
            </a:r>
            <a:br>
              <a:rPr lang="fa-IR" sz="2000" dirty="0" smtClean="0">
                <a:cs typeface="2  Davat" pitchFamily="2" charset="-78"/>
              </a:rPr>
            </a:br>
            <a:r>
              <a:rPr lang="fa-IR" sz="2000" dirty="0" smtClean="0">
                <a:cs typeface="2  Davat" pitchFamily="2" charset="-78"/>
              </a:rPr>
              <a:t>بررسی امکانات انجام زایمان بی درد </a:t>
            </a:r>
            <a:br>
              <a:rPr lang="fa-IR" sz="2000" dirty="0" smtClean="0">
                <a:cs typeface="2  Davat" pitchFamily="2" charset="-78"/>
              </a:rPr>
            </a:br>
            <a:r>
              <a:rPr lang="fa-IR" sz="2000" dirty="0" smtClean="0">
                <a:cs typeface="2  Davat" pitchFamily="2" charset="-78"/>
              </a:rPr>
              <a:t>چالش ها </a:t>
            </a:r>
            <a:endParaRPr lang="fa-IR" sz="2000" dirty="0">
              <a:cs typeface="2  Davat" pitchFamily="2" charset="-78"/>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 y="3362325"/>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162" y="4005064"/>
            <a:ext cx="3753950" cy="2852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17640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09" y="1124744"/>
            <a:ext cx="8110538" cy="792162"/>
          </a:xfrm>
        </p:spPr>
        <p:txBody>
          <a:bodyPr/>
          <a:lstStyle/>
          <a:p>
            <a:pPr algn="r"/>
            <a:r>
              <a:rPr lang="fa-IR" sz="1800" dirty="0" smtClean="0">
                <a:cs typeface="2  Davat" pitchFamily="2" charset="-78"/>
              </a:rPr>
              <a:t>بازدید مدیریتی ایمنی از بخش آی سی یو اردیبهشت1403</a:t>
            </a:r>
            <a:br>
              <a:rPr lang="fa-IR" sz="1800" dirty="0" smtClean="0">
                <a:cs typeface="2  Davat" pitchFamily="2" charset="-78"/>
              </a:rPr>
            </a:br>
            <a:r>
              <a:rPr lang="fa-IR" sz="1800" dirty="0" smtClean="0">
                <a:cs typeface="2  Davat" pitchFamily="2" charset="-78"/>
              </a:rPr>
              <a:t>موارد بحث شده</a:t>
            </a:r>
            <a:br>
              <a:rPr lang="fa-IR" sz="1800" dirty="0" smtClean="0">
                <a:cs typeface="2  Davat" pitchFamily="2" charset="-78"/>
              </a:rPr>
            </a:br>
            <a:r>
              <a:rPr lang="fa-IR" sz="1800" dirty="0" smtClean="0">
                <a:cs typeface="2  Davat" pitchFamily="2" charset="-78"/>
              </a:rPr>
              <a:t>مرور خطاها</a:t>
            </a:r>
            <a:br>
              <a:rPr lang="fa-IR" sz="1800" dirty="0" smtClean="0">
                <a:cs typeface="2  Davat" pitchFamily="2" charset="-78"/>
              </a:rPr>
            </a:br>
            <a:r>
              <a:rPr lang="fa-IR" sz="1800" dirty="0" smtClean="0">
                <a:cs typeface="2  Davat" pitchFamily="2" charset="-78"/>
              </a:rPr>
              <a:t>اشغال تخت </a:t>
            </a:r>
            <a:br>
              <a:rPr lang="fa-IR" sz="1800" dirty="0" smtClean="0">
                <a:cs typeface="2  Davat" pitchFamily="2" charset="-78"/>
              </a:rPr>
            </a:br>
            <a:r>
              <a:rPr lang="fa-IR" sz="1800" dirty="0" smtClean="0">
                <a:cs typeface="2  Davat" pitchFamily="2" charset="-78"/>
              </a:rPr>
              <a:t>بررسی کمبود ها و چالش های بخش </a:t>
            </a:r>
            <a:endParaRPr lang="fa-IR" sz="1800" dirty="0">
              <a:cs typeface="2  Davat" pitchFamily="2" charset="-78"/>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 y="4572000"/>
            <a:ext cx="398752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86" y="2256256"/>
            <a:ext cx="389435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2256256"/>
            <a:ext cx="509145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542256"/>
            <a:ext cx="501944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01311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639" y="980728"/>
            <a:ext cx="6382346" cy="792162"/>
          </a:xfrm>
        </p:spPr>
        <p:txBody>
          <a:bodyPr/>
          <a:lstStyle/>
          <a:p>
            <a:pPr algn="r"/>
            <a:r>
              <a:rPr lang="fa-IR" sz="1800" dirty="0" smtClean="0">
                <a:cs typeface="2  Davat" pitchFamily="2" charset="-78"/>
              </a:rPr>
              <a:t>بازدید مدیریت ایمنی از بخش سی سی یو با حضور تیم مدیریتی</a:t>
            </a:r>
            <a:br>
              <a:rPr lang="fa-IR" sz="1800" dirty="0" smtClean="0">
                <a:cs typeface="2  Davat" pitchFamily="2" charset="-78"/>
              </a:rPr>
            </a:br>
            <a:r>
              <a:rPr lang="fa-IR" sz="1800" dirty="0" smtClean="0">
                <a:cs typeface="2  Davat" pitchFamily="2" charset="-78"/>
              </a:rPr>
              <a:t>فروردین 1403</a:t>
            </a:r>
            <a:br>
              <a:rPr lang="fa-IR" sz="1800" dirty="0" smtClean="0">
                <a:cs typeface="2  Davat" pitchFamily="2" charset="-78"/>
              </a:rPr>
            </a:br>
            <a:r>
              <a:rPr lang="fa-IR" sz="1800" dirty="0" smtClean="0">
                <a:cs typeface="2  Davat" pitchFamily="2" charset="-78"/>
              </a:rPr>
              <a:t>موارد بررسی شده </a:t>
            </a:r>
            <a:br>
              <a:rPr lang="fa-IR" sz="1800" dirty="0" smtClean="0">
                <a:cs typeface="2  Davat" pitchFamily="2" charset="-78"/>
              </a:rPr>
            </a:br>
            <a:r>
              <a:rPr lang="fa-IR" sz="1800" dirty="0" smtClean="0">
                <a:cs typeface="2  Davat" pitchFamily="2" charset="-78"/>
              </a:rPr>
              <a:t>مرور خطاهای سال گذشته </a:t>
            </a:r>
            <a:br>
              <a:rPr lang="fa-IR" sz="1800" dirty="0" smtClean="0">
                <a:cs typeface="2  Davat" pitchFamily="2" charset="-78"/>
              </a:rPr>
            </a:br>
            <a:r>
              <a:rPr lang="fa-IR" sz="1800" dirty="0" smtClean="0">
                <a:cs typeface="2  Davat" pitchFamily="2" charset="-78"/>
              </a:rPr>
              <a:t>کمبود های بخش</a:t>
            </a:r>
            <a:br>
              <a:rPr lang="fa-IR" sz="1800" dirty="0" smtClean="0">
                <a:cs typeface="2  Davat" pitchFamily="2" charset="-78"/>
              </a:rPr>
            </a:br>
            <a:r>
              <a:rPr lang="fa-IR" sz="1800" dirty="0" smtClean="0">
                <a:cs typeface="2  Davat" pitchFamily="2" charset="-78"/>
              </a:rPr>
              <a:t>ایمنی کف بخش  </a:t>
            </a:r>
            <a:br>
              <a:rPr lang="fa-IR" sz="1800" dirty="0" smtClean="0">
                <a:cs typeface="2  Davat" pitchFamily="2" charset="-78"/>
              </a:rPr>
            </a:br>
            <a:endParaRPr lang="en-US" sz="1800" dirty="0">
              <a:cs typeface="2  Davat" pitchFamily="2" charset="-78"/>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0"/>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4320480" cy="33569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645024"/>
            <a:ext cx="4464588" cy="3068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9479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908720"/>
            <a:ext cx="5837497" cy="504056"/>
          </a:xfrm>
        </p:spPr>
        <p:txBody>
          <a:bodyPr/>
          <a:lstStyle/>
          <a:p>
            <a:pPr algn="r"/>
            <a:r>
              <a:rPr lang="fa-IR" sz="1800" dirty="0" smtClean="0">
                <a:cs typeface="2  Davat" pitchFamily="2" charset="-78"/>
              </a:rPr>
              <a:t>بازدید مدیریتی ایمنی  از بخش اتاق عمل  توسط تیم اجرایی  فروردین1403</a:t>
            </a:r>
            <a:br>
              <a:rPr lang="fa-IR" sz="1800" dirty="0" smtClean="0">
                <a:cs typeface="2  Davat" pitchFamily="2" charset="-78"/>
              </a:rPr>
            </a:br>
            <a:r>
              <a:rPr lang="fa-IR" sz="1800" dirty="0" smtClean="0">
                <a:cs typeface="2  Davat" pitchFamily="2" charset="-78"/>
              </a:rPr>
              <a:t>موارد بررسی شده </a:t>
            </a:r>
            <a:br>
              <a:rPr lang="fa-IR" sz="1800" dirty="0" smtClean="0">
                <a:cs typeface="2  Davat" pitchFamily="2" charset="-78"/>
              </a:rPr>
            </a:br>
            <a:r>
              <a:rPr lang="fa-IR" sz="1800" dirty="0" smtClean="0">
                <a:cs typeface="2  Davat" pitchFamily="2" charset="-78"/>
              </a:rPr>
              <a:t>کمبود نیرو و تجهیزات خاص </a:t>
            </a:r>
            <a:br>
              <a:rPr lang="fa-IR" sz="1800" dirty="0" smtClean="0">
                <a:cs typeface="2  Davat" pitchFamily="2" charset="-78"/>
              </a:rPr>
            </a:br>
            <a:r>
              <a:rPr lang="fa-IR" sz="1800" dirty="0" smtClean="0">
                <a:cs typeface="2  Davat" pitchFamily="2" charset="-78"/>
              </a:rPr>
              <a:t> دستگاه اتوکلاو </a:t>
            </a:r>
            <a:endParaRPr lang="fa-IR"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861048"/>
            <a:ext cx="4644008" cy="2996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1048"/>
            <a:ext cx="4283968" cy="29964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64685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872" y="1268760"/>
            <a:ext cx="8110538" cy="792162"/>
          </a:xfrm>
        </p:spPr>
        <p:txBody>
          <a:bodyPr/>
          <a:lstStyle/>
          <a:p>
            <a:pPr algn="r"/>
            <a:r>
              <a:rPr lang="fa-IR" sz="2000" dirty="0" smtClean="0">
                <a:cs typeface="2  Davat" pitchFamily="2" charset="-78"/>
              </a:rPr>
              <a:t>ظهر روز </a:t>
            </a:r>
            <a:r>
              <a:rPr lang="fa-IR" sz="2000" dirty="0">
                <a:cs typeface="2  Davat" pitchFamily="2" charset="-78"/>
              </a:rPr>
              <a:t>26 فروردین سال1403، بازدید میدانی از بخش اورژانس با حضور خانم زراندیان- مدیریت خدمات پرستاری و سوپروایزرین ایمنی، آموزش ، آموزش در منزل انجام گرفت.</a:t>
            </a:r>
            <a:br>
              <a:rPr lang="fa-IR" sz="2000" dirty="0">
                <a:cs typeface="2  Davat" pitchFamily="2" charset="-78"/>
              </a:rPr>
            </a:br>
            <a:r>
              <a:rPr lang="fa-IR" sz="2000" dirty="0">
                <a:cs typeface="2  Davat" pitchFamily="2" charset="-78"/>
              </a:rPr>
              <a:t>در این بازدید به بررسی موارد زیر پرداخته شد؛</a:t>
            </a:r>
            <a:br>
              <a:rPr lang="fa-IR" sz="2000" dirty="0">
                <a:cs typeface="2  Davat" pitchFamily="2" charset="-78"/>
              </a:rPr>
            </a:br>
            <a:r>
              <a:rPr lang="fa-IR" sz="2000" dirty="0">
                <a:cs typeface="2  Davat" pitchFamily="2" charset="-78"/>
              </a:rPr>
              <a:t> ثبت گزارشات پرستاری در پرونده ها</a:t>
            </a:r>
            <a:br>
              <a:rPr lang="fa-IR" sz="2000" dirty="0">
                <a:cs typeface="2  Davat" pitchFamily="2" charset="-78"/>
              </a:rPr>
            </a:br>
            <a:r>
              <a:rPr lang="fa-IR" sz="2000" dirty="0">
                <a:cs typeface="2  Davat" pitchFamily="2" charset="-78"/>
              </a:rPr>
              <a:t>داروهای ترالی اورژانس طبق ویرایش 8</a:t>
            </a:r>
            <a:br>
              <a:rPr lang="fa-IR" sz="2000" dirty="0">
                <a:cs typeface="2  Davat" pitchFamily="2" charset="-78"/>
              </a:rPr>
            </a:br>
            <a:r>
              <a:rPr lang="fa-IR" sz="2000" dirty="0">
                <a:cs typeface="2  Davat" pitchFamily="2" charset="-78"/>
              </a:rPr>
              <a:t>کیس </a:t>
            </a:r>
            <a:r>
              <a:rPr lang="fa-IR" sz="2000" dirty="0" smtClean="0">
                <a:cs typeface="2  Davat" pitchFamily="2" charset="-78"/>
              </a:rPr>
              <a:t>متد</a:t>
            </a:r>
            <a:r>
              <a:rPr lang="fa-IR" sz="2000" dirty="0">
                <a:cs typeface="2  Davat" pitchFamily="2" charset="-78"/>
              </a:rPr>
              <a:t/>
            </a:r>
            <a:br>
              <a:rPr lang="fa-IR" sz="2000" dirty="0">
                <a:cs typeface="2  Davat" pitchFamily="2" charset="-78"/>
              </a:rPr>
            </a:br>
            <a:r>
              <a:rPr lang="fa-IR" sz="2000" dirty="0">
                <a:cs typeface="2  Davat" pitchFamily="2" charset="-78"/>
              </a:rPr>
              <a:t>دستبند شناسایی</a:t>
            </a:r>
            <a:br>
              <a:rPr lang="fa-IR" sz="2000" dirty="0">
                <a:cs typeface="2  Davat" pitchFamily="2" charset="-78"/>
              </a:rPr>
            </a:br>
            <a:r>
              <a:rPr lang="fa-IR" sz="2000" dirty="0">
                <a:cs typeface="2  Davat" pitchFamily="2" charset="-78"/>
              </a:rPr>
              <a:t>نحوه چینش پرسنل حین احیاء</a:t>
            </a:r>
            <a:br>
              <a:rPr lang="fa-IR" sz="2000" dirty="0">
                <a:cs typeface="2  Davat" pitchFamily="2" charset="-78"/>
              </a:rPr>
            </a:br>
            <a:r>
              <a:rPr lang="fa-IR" sz="2000" dirty="0">
                <a:cs typeface="2  Davat" pitchFamily="2" charset="-78"/>
              </a:rPr>
              <a:t>رضایتمندی بیماران از برخورد پرسن</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6952"/>
            <a:ext cx="4572000" cy="38610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05064"/>
            <a:ext cx="4572000" cy="29104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822399"/>
      </p:ext>
    </p:extLst>
  </p:cSld>
  <p:clrMapOvr>
    <a:masterClrMapping/>
  </p:clrMapOvr>
  <p:transition>
    <p:wipe dir="r"/>
  </p:transition>
</p:sld>
</file>

<file path=ppt/theme/theme1.xml><?xml version="1.0" encoding="utf-8"?>
<a:theme xmlns:a="http://schemas.openxmlformats.org/drawingml/2006/main" name="circles">
  <a:themeElements>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fontScheme name="circ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ircles 1">
        <a:dk1>
          <a:srgbClr val="005A58"/>
        </a:dk1>
        <a:lt1>
          <a:srgbClr val="FFFFFF"/>
        </a:lt1>
        <a:dk2>
          <a:srgbClr val="008080"/>
        </a:dk2>
        <a:lt2>
          <a:srgbClr val="FFFFCD"/>
        </a:lt2>
        <a:accent1>
          <a:srgbClr val="006462"/>
        </a:accent1>
        <a:accent2>
          <a:srgbClr val="008080"/>
        </a:accent2>
        <a:accent3>
          <a:srgbClr val="AAC0C0"/>
        </a:accent3>
        <a:accent4>
          <a:srgbClr val="DADADA"/>
        </a:accent4>
        <a:accent5>
          <a:srgbClr val="AAB8B7"/>
        </a:accent5>
        <a:accent6>
          <a:srgbClr val="007373"/>
        </a:accent6>
        <a:hlink>
          <a:srgbClr val="00ACA8"/>
        </a:hlink>
        <a:folHlink>
          <a:srgbClr val="004442"/>
        </a:folHlink>
      </a:clrScheme>
      <a:clrMap bg1="dk2" tx1="lt1" bg2="dk1" tx2="lt2" accent1="accent1" accent2="accent2" accent3="accent3" accent4="accent4" accent5="accent5" accent6="accent6" hlink="hlink" folHlink="folHlink"/>
    </a:extraClrScheme>
    <a:extraClrScheme>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circles 3">
        <a:dk1>
          <a:srgbClr val="000000"/>
        </a:dk1>
        <a:lt1>
          <a:srgbClr val="FFDBA6"/>
        </a:lt1>
        <a:dk2>
          <a:srgbClr val="FFFFFF"/>
        </a:dk2>
        <a:lt2>
          <a:srgbClr val="FFAC31"/>
        </a:lt2>
        <a:accent1>
          <a:srgbClr val="FF9900"/>
        </a:accent1>
        <a:accent2>
          <a:srgbClr val="FFCC80"/>
        </a:accent2>
        <a:accent3>
          <a:srgbClr val="FFEAD0"/>
        </a:accent3>
        <a:accent4>
          <a:srgbClr val="000000"/>
        </a:accent4>
        <a:accent5>
          <a:srgbClr val="FFCAAA"/>
        </a:accent5>
        <a:accent6>
          <a:srgbClr val="E7B973"/>
        </a:accent6>
        <a:hlink>
          <a:srgbClr val="E68A00"/>
        </a:hlink>
        <a:folHlink>
          <a:srgbClr val="FF6600"/>
        </a:folHlink>
      </a:clrScheme>
      <a:clrMap bg1="lt1" tx1="dk1" bg2="lt2" tx2="dk2" accent1="accent1" accent2="accent2" accent3="accent3" accent4="accent4" accent5="accent5" accent6="accent6" hlink="hlink" folHlink="folHlink"/>
    </a:extraClrScheme>
    <a:extraClrScheme>
      <a:clrScheme name="circles 4">
        <a:dk1>
          <a:srgbClr val="66CCCC"/>
        </a:dk1>
        <a:lt1>
          <a:srgbClr val="FFFFFF"/>
        </a:lt1>
        <a:dk2>
          <a:srgbClr val="2E6B6B"/>
        </a:dk2>
        <a:lt2>
          <a:srgbClr val="2E6B6B"/>
        </a:lt2>
        <a:accent1>
          <a:srgbClr val="45A3A1"/>
        </a:accent1>
        <a:accent2>
          <a:srgbClr val="9ADEDC"/>
        </a:accent2>
        <a:accent3>
          <a:srgbClr val="ADBABA"/>
        </a:accent3>
        <a:accent4>
          <a:srgbClr val="DADADA"/>
        </a:accent4>
        <a:accent5>
          <a:srgbClr val="B0CECD"/>
        </a:accent5>
        <a:accent6>
          <a:srgbClr val="8BC9C7"/>
        </a:accent6>
        <a:hlink>
          <a:srgbClr val="B3E6E6"/>
        </a:hlink>
        <a:folHlink>
          <a:srgbClr val="33CCCC"/>
        </a:folHlink>
      </a:clrScheme>
      <a:clrMap bg1="dk2" tx1="lt1" bg2="dk1" tx2="lt2" accent1="accent1" accent2="accent2" accent3="accent3" accent4="accent4" accent5="accent5" accent6="accent6" hlink="hlink" folHlink="folHlink"/>
    </a:extraClrScheme>
    <a:extraClrScheme>
      <a:clrScheme name="circles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circles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4116</TotalTime>
  <Words>860</Words>
  <Application>Microsoft Office PowerPoint</Application>
  <PresentationFormat>On-screen Show (4:3)</PresentationFormat>
  <Paragraphs>40</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circles</vt:lpstr>
      <vt:lpstr>گزارش عملکرد کارشناس هماهنگ کننده ایمنی بیمار بیمارستان شهید بهشتی بندر انزلی فروردین1403</vt:lpstr>
      <vt:lpstr>صبح روز21 فروردین سال1403، بازدید میدانی از بخش داخلی با حضور خانم زراندیان- مدیریت خدمات پرستاری، کارشناس ایمنی و سوپروایزآموزش انجام گرفت. در این بازدید به بررسی موارد زیر پرداخته شد؛ ثبت صحیح گزارشات پرستاری چینش ترالی طبق ویرایش هشتم شناسایی نوع بیمار مشاوره های پزشکان و...</vt:lpstr>
      <vt:lpstr>PowerPoint Presentation</vt:lpstr>
      <vt:lpstr>ظهر روز اول اردیبهشت سال1403، بمناسبت میلاد حکیم اسماعیل جرجانی و به مناسبت بزرگداشت روز آزمایشگاه ،دکتررفیعی- سرپرست ریاست بیمارستان بهمراه تیم مدیریتی بیمارستان ضمن حضور در این بخش، از پرسنل آزمایشگاه بیمارستان شهید بهشتی بندرانزلی تقدیر نمودند.</vt:lpstr>
      <vt:lpstr>بازدید مدیریتی ایمنی از بخش زایشگاه  اردیبهشت 1403 موارد بحث شده با پرسنل  درصد زایمان طبیعی و سزارین بررسی امکانات انجام زایمان بی درد  چالش ها </vt:lpstr>
      <vt:lpstr>بازدید مدیریتی ایمنی از بخش آی سی یو اردیبهشت1403 موارد بحث شده مرور خطاها اشغال تخت  بررسی کمبود ها و چالش های بخش </vt:lpstr>
      <vt:lpstr>بازدید مدیریت ایمنی از بخش سی سی یو با حضور تیم مدیریتی فروردین 1403 موارد بررسی شده  مرور خطاهای سال گذشته  کمبود های بخش ایمنی کف بخش   </vt:lpstr>
      <vt:lpstr>بازدید مدیریتی ایمنی  از بخش اتاق عمل  توسط تیم اجرایی  فروردین1403 موارد بررسی شده  کمبود نیرو و تجهیزات خاص   دستگاه اتوکلاو </vt:lpstr>
      <vt:lpstr>ظهر روز 26 فروردین سال1403، بازدید میدانی از بخش اورژانس با حضور خانم زراندیان- مدیریت خدمات پرستاری و سوپروایزرین ایمنی، آموزش ، آموزش در منزل انجام گرفت. در این بازدید به بررسی موارد زیر پرداخته شد؛  ثبت گزارشات پرستاری در پرونده ها داروهای ترالی اورژانس طبق ویرایش 8 کیس متد دستبند شناسایی نحوه چینش پرسنل حین احیاء رضایتمندی بیماران از برخورد پرسن</vt:lpstr>
      <vt:lpstr>ظهر روز 25 فروردین سال1403، بازدید میدانی از بخش های جراحی مردان و زنان با حضور خانم زراندیان- مدیریت خدمات پرستاری و سوپروایزرین ایمنی، کنترل عفونت و آموزش انجام گرفت. در این بازدید به بررسی موارد زیر پرداخته شد؛  ثبت گزارشات پرستاری در پرونده ها داروهای ترالی اورژانس طبق ویرایش 8 نحوه چک دستور پزشک کیس متد نحوه چینش پرسنل حین احیاء رضایتمندی بیماران از برخورد پرسنل شناسایی فعال دستبند شناسایی </vt:lpstr>
      <vt:lpstr>ظهر روز 21 فروردین سال جاری، بازدید میدانی از بخش اورژانس با حضور دکتر رفیعی- سرپرست ریاست بیمارستان و مسئولین بیمارستان انجام گرفت. همچنین در بازدید از بخش اورژانس و پروژه عمرانی این بخش ، به بررسی کمبودها از قبیل نیروی انسانی، تجهیزات و... پرداخته شد.</vt:lpstr>
      <vt:lpstr>ظهر روز 21 فروردین سال جاری، بازدید میدانی از بخش آشپزخانه با حضور دکتر رفیعی- سرپرست ریاست بیمارستان و مسئولین بیمارستان انجام گرفت.  در بازدید از آشپزخانه به بررسی مشکلات و چالش های مربوط به موجودی انبار غذایی، یخچال ها، برآورد هزینه تهیه غذای پرسنل و دانشجویان و کمبود نیروی انسانی پرداخته شد.  </vt:lpstr>
      <vt:lpstr>ظهر روز پنجم اردیبهشت سال جاری، کمیته انتقال خون با حضور دکتر رفیعی- سرپرست بیمارستان، دکتر الهام جاوید فر– مسئول فنی آزمایشگاه و اعضاء در دفتر ریاست این مرکز برگزار گردید. در ابتدای این جلسه دکتر جاوید فر به مرور مصوبات جلسه قبل و ارائه گزارش بازدید اخیر بانک خون پرداخت. مصوبات انجام نشده مورد بحث و بررسی قرار گرفت و تصمیمات لازم در خصوص اجرا با رعایت اولویت بندی اتخاذ گردید. همچنین خانم غلامین- مسئول هموویژلانس بیمارستان ضمن ارائه شاخص های هموویژلانس آزمایشگاه بیمارستان، به بررسی مشکلات و چالش ها با حضور اعضاء  پرداخت.</vt:lpstr>
      <vt:lpstr> ظهر روز چهارم اردیبهشت سال1403،با حضور خانم زراندیان  و سوپر وایزرین بالینی  بازدید میدانی از بخش های آی سی یو و سی سی یو و زایشگاه انجام شد :. در این بازدید به بررسی موارد زیر پرداخته شد؛ ایمنی بیمار بررسی پیامدی سنجه های اعتباربخشی آموزش پرسنلی و آموزش بیمار</vt:lpstr>
      <vt:lpstr> رئوز 17 اردیبهشت  کلاس های توجیهی برای پرسنل جدید به منظور اشنایی بیشتر کارکنان جدیدالورود با استانداردهای اعتباربخشی، دستورالعمل های ابلاغی وزارت بهداشت و بهبود عملکرد پرسنل در دفتر خدمات پرستاری این مرکز برای  پرسنل اتاق عمل، پرستار و فوریت های پزشکی برگزار گردید. لازم به ذکر است؛ این کلاس توجیهی جهت پرسنل جدیدالورود و با هدف آشنایی با سازمان، قوانین و مقررات حاکم بر بیمارستان، اصول و استانداردهای  ایمنی بیمار، پیشگیری و کنترل عفونت، بهداشت حرفه ای، مدیریت بحران، بهداشت محیط و... تشکیل می گردد.</vt:lpstr>
      <vt:lpstr>صبح روز یکم اردیبهشت سال1403، بازدید میدانی از داروخانه سرپایی بیمارستان با حضور دکتر رفیعی- سرپرست ریاست بیمارستان و مسئولین بیمارستان انجام گرفت. در این بازدید که درراستای ارزیابی عملکرد داروخانه در زمینه نحوه ارائه خدمات دارویی و  ارتقاء خدمات دارویی و بهره وری صورت گرفته بود، به بررسی مشکلات و کمبودها نیز پرداخته شد.</vt:lpstr>
      <vt:lpstr>ظهر روز 16 اردیبهشت سال 1403، اولین جلسه کمیته بحران و بلایا با حضور دکتر رفیعی- سرپرست بیمارستان و اعضاء، باهدف مشخص کردن خطرات داخلی بیمارستان و بررسی مشکلات در هنگام بحران در دفتر ریاست این مرکز برگزار گردید. در ابتدای این جلسه خانم غلامین- دبیر کمیته مدیریت خطر حوادث و بلایا ضمن ارائه گزارشی از اجرای کامل مصوبات جلسه قبل، به بیان توضیحاتی درباره ارزیابی عوامل خطر آفرین، کدهای بحران، نحوه تریاژ و درجه بندی مصدومین اعزامی به بیمارستان، نیروی انسانی در زمان بحران، شناسایی مکان های خطر آفرین، نتایج ارزیابی ایمنی بیمارستان و...پرداخت. در ادامه به بررسی چارت سامانه فرماندهی حوادث بیمارستانی و شرح وظایف هر کدام از اعضای این کمیته پرداخته شد. هر یک از اعضاء به بیان مشکلات پرداختند که برای مرتفع نمودن مسائل مربوطه در هنگام بحران، راه حل های خود را ارائه دادند و با حضور اعضاء مصوبات لازم در جهت حل مشکلات صادر گردید.  شایان ذکر است، کمیته مدیریت خطر حوادث و بلایا، با هدف آماده سازی بیمارستان برای مقابله با بحران های ناخواسته و مدیریت آن به منظور کاهش عوارض و تبعات ناشی از آن تشکیل می گردد</vt:lpstr>
      <vt:lpstr>ظهر روز 13 اردیبهشت سال 1403، بازدید بازدید میدانی از داروخانه سرپایی بیمارستان با حضور خانم زراندیان- مدیریت خدمات پرستاری ، خانم دکتر محمدی- مسئول فنی داروخانه سرپایی و سوپروایزرایمنی انجام گرفت. در این بازدید به بررسی موارد زیر پرداخته شد؛ - نحوه انبارگردانبی - چینش داروها - یخچال های دارویی - نحوه ارائه خدمات دارویی</vt:lpstr>
      <vt:lpstr>صبح امروز نهم اردیبهشت سال 1403، بازدید میدانی از بخش رادیولوژی با حضور خانم زراندیان- مدیریت خدمات پرستاری و سوپروایزرین ایمنی و آموزش ( خانم ها غلامین و کاظمی) انجام گرفت. در این بازدید به بررسی موارد زیر پرداخته شد؛ ایمنی بیمار و آموزش پرسنلی بررسی پیامدهای سنجه های اعتباربخشی داروهای ترالی طبق ویرایش 8  </vt:lpstr>
      <vt:lpstr>صبح روز نهم اردیبهشت سال 1403، بازدید میدانی از بخش انبار با حضور خانم زراندیان- مدیریت خدمات پرستاری و سوپروایزرین ایمنی و آموزش ( خانم ها غلامین و کاظمی) انجام گرفت. در این بازدید به بررسی موارد زیر پرداخته شد؛ بررسی پیامدهای سنجه های اعتباربخشی تاریخ انقضاء و نحوه چینش دارو تجهیزات ایمنی نگهداری مخدرها</vt:lpstr>
      <vt:lpstr>PowerPoint Presentation</vt:lpstr>
      <vt:lpstr>ظهر روز 22 اردیبهشت ماه سال 1403،بازدید میدانی از بخش دیالیز با حضور سوپروایزرین دفتر پرستاری باهدف بهبود خدمت رسانی به بیماران انجام گرفت. در این بازدید میدانی به بررسی دارو، لوازم ، تجهیزات ، چالش ها ، کمبودها و... پرداخته شد.</vt:lpstr>
      <vt:lpstr>صبح روز 17 اردیبهشت سال 1403، اولین جلسه کمیته بهداشت محیط و کنترل عفونت سال1403، با حضور دکتر رفیعی- سرپرست بیمارستان و اعضاء، باهدف افزایش شاخص رعایت بهداشت و نهاینه کردن آن و کاستن میزان بروز عفونت در بیمارستان در دفتر ریاست این مرکز برگزار گردید. در این جلسه خانم محبوب بشری- مسئول کنترل عفونت بیمارستان و مهندس امیر نباتی شغل- مسئول بهداشت محیط بیمارستان ضمن ارائه گزارشی از اجرای مصوبات جلسه قبل، به بیان توضیحاتی درباره عملکرد و مشکلات در سال گذشته پرداختند. در این جلسه به بررسی موارد زیر پرداخته شد؛ تنظیم و مقایسه برنامه عملیاتی پیگیری تجهیزات CSR پیگیری محلول های لول فضاهای فیزیکی بیمارستان تصفیه خانه فاضلاب پسماند </vt:lpstr>
      <vt:lpstr>ظهر روز 16 اردیبهشت سال1403، همزمان با روز جهانی ماما،  دکتر رفیعی- سرپرست ریاست بیمارستان بهمراه تیم اجرایی با حضور در بخش زایشگاه ، با اهدای گل و شیرینی این روز را گرامی داشتند . دکتر رفیعی طی سخنان کوتاهی، روز جهانی ماما را  تبریک گفته و از زحمات این قشر پرتلاش و زحمتکش تقدیر و تشکر نمود.</vt:lpstr>
      <vt:lpstr>صبح روز پنجم خرداد ماه سال جاری، جلسه موربیدیتی با حضور دکتر هومن رفیعی- سرپرست ریاست بیمارستان بیمارستان و اعضاء در دفتر ریاست بیمارستان برگزار گردید. در این جلسه دو پرونده با حضور پزشکان و مسئولین دخیل در پرونده ها( ضمن ارائه توضیحات و اقدامات انجام شده ) مورد بررسی گرفت. چالشها و مشکلات شناسایی شد واقدامات اصلاحی جهت رفع نواقص در دستور کار قرار گرفت</vt:lpstr>
      <vt:lpstr>ظهر روز 30 اردیبهشت ماه سال 1403، بازدید میدانی از بخش بالینی با حضور سوپروایزرین دفتر پرستاری( آموزش،کنترل عفونت و کارشناس ایمنی) باهدف بهبود خدمت رسانی به بیماران انجام گرفت. در این بازدید به بررسی موارد زیر پرداخته شد:     ترالی بخش ها/میزان آگاهی نیازسنجی پرسنل/فرآیند مواجهات شغلی     تفکیک زباله یخچالی- بهداشت دست ایمنی محیط و بیمار- حفاظ تخت ها- تزریق ایمن /    ثبت صحیح گزارش پرستاری     دستبندهای شناسایی بیماران پرخطر</vt:lpstr>
      <vt:lpstr>ظهر روز 30 اردیبهشت ماه سال 1403، بازدید میدانی از بخش بالینی با حضور سوپروایزرین دفتر پرستاری( آموزش،کنترل عفونت و کارشناس ایمنی) باهدف بهبود خدمت رسانی به بیماران انجام گرفت. در این بازدید به بررسی موارد زیر پرداخته شد:     ترالی بخش ها/میزان آگاهی نیازسنجی پرسنل/فرآیند مواجهات شغلی     تفکیک زباله یخچالی- بهداشت دست ایمنی محیط و بیمار- حفاظ تخت ها- تزریق ایمن /    ثبت صحیح گزارش پرستاری     دستبندهای شناسایی بیماران پرخطر</vt:lpstr>
      <vt:lpstr>صبح روز 13 خرداد ماه سال جاری، کلاس های توجیهی برای پرسنل جدید باهدف اشنایی بیشتر کارکنان جدیدالورود با استانداردهای اعتباربخشی، دستورالعمل های ابلاغی وزارت بهداشت و بهبود عملکرد پرسنل برگزار گردید. لازم به ذکر است؛ این کلاس توجیهی جهت پرسنل جدیدالورود و با هدف آشنایی با سازمان، قوانین و مقررات حاکم بر بیمارستان، اصول و استانداردهای  ایمنی بیمار، پیشگیری و کنترل عفونت، بهداشت حرفه ای، مدیریت بحران، بهداشت محیط و... تشکیل می گرد</vt:lpstr>
      <vt:lpstr>PowerPoint Presentation</vt:lpstr>
    </vt:vector>
  </TitlesOfParts>
  <Company>Presentation Magazine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Circles Purple template</dc:title>
  <dc:creator>Presentation Magazine</dc:creator>
  <cp:lastModifiedBy>Gholamin</cp:lastModifiedBy>
  <cp:revision>248</cp:revision>
  <dcterms:created xsi:type="dcterms:W3CDTF">2005-04-26T09:52:17Z</dcterms:created>
  <dcterms:modified xsi:type="dcterms:W3CDTF">2024-11-04T05:46:11Z</dcterms:modified>
</cp:coreProperties>
</file>